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diagrams/data3.xml" ContentType="application/vnd.openxmlformats-officedocument.drawingml.diagramData+xml"/>
  <Override PartName="/ppt/diagrams/data4.xml" ContentType="application/vnd.openxmlformats-officedocument.drawingml.diagramData+xml"/>
  <Override PartName="/ppt/diagrams/data1.xml" ContentType="application/vnd.openxmlformats-officedocument.drawingml.diagramData+xml"/>
  <Override PartName="/ppt/diagrams/data2.xml" ContentType="application/vnd.openxmlformats-officedocument.drawingml.diagramData+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1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7.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24.xml" ContentType="application/vnd.openxmlformats-officedocument.presentationml.notesSlide+xml"/>
  <Override PartName="/ppt/notesSlides/notesSlide32.xml" ContentType="application/vnd.openxmlformats-officedocument.presentationml.notesSlide+xml"/>
  <Override PartName="/ppt/notesSlides/notesSlide25.xml" ContentType="application/vnd.openxmlformats-officedocument.presentationml.notesSlide+xml"/>
  <Override PartName="/ppt/notesSlides/notesSlide23.xml" ContentType="application/vnd.openxmlformats-officedocument.presentationml.notesSlide+xml"/>
  <Override PartName="/ppt/notesSlides/notesSlide26.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diagrams/layout3.xml" ContentType="application/vnd.openxmlformats-officedocument.drawingml.diagramLayout+xml"/>
  <Override PartName="/ppt/theme/theme2.xml" ContentType="application/vnd.openxmlformats-officedocument.theme+xml"/>
  <Override PartName="/ppt/theme/theme3.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8"/>
  </p:notesMasterIdLst>
  <p:sldIdLst>
    <p:sldId id="256" r:id="rId3"/>
    <p:sldId id="454" r:id="rId4"/>
    <p:sldId id="455" r:id="rId5"/>
    <p:sldId id="258" r:id="rId6"/>
    <p:sldId id="264" r:id="rId7"/>
    <p:sldId id="265" r:id="rId8"/>
    <p:sldId id="453" r:id="rId9"/>
    <p:sldId id="452" r:id="rId10"/>
    <p:sldId id="274" r:id="rId11"/>
    <p:sldId id="277" r:id="rId12"/>
    <p:sldId id="278" r:id="rId13"/>
    <p:sldId id="316" r:id="rId14"/>
    <p:sldId id="261" r:id="rId15"/>
    <p:sldId id="275" r:id="rId16"/>
    <p:sldId id="276" r:id="rId17"/>
    <p:sldId id="451" r:id="rId18"/>
    <p:sldId id="317" r:id="rId19"/>
    <p:sldId id="461" r:id="rId20"/>
    <p:sldId id="462" r:id="rId21"/>
    <p:sldId id="328" r:id="rId22"/>
    <p:sldId id="321" r:id="rId23"/>
    <p:sldId id="322" r:id="rId24"/>
    <p:sldId id="320" r:id="rId25"/>
    <p:sldId id="456" r:id="rId26"/>
    <p:sldId id="458" r:id="rId27"/>
    <p:sldId id="459" r:id="rId28"/>
    <p:sldId id="460" r:id="rId29"/>
    <p:sldId id="457" r:id="rId30"/>
    <p:sldId id="324" r:id="rId31"/>
    <p:sldId id="323" r:id="rId32"/>
    <p:sldId id="326" r:id="rId33"/>
    <p:sldId id="463" r:id="rId34"/>
    <p:sldId id="465" r:id="rId35"/>
    <p:sldId id="285" r:id="rId36"/>
    <p:sldId id="315" r:id="rId3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28E11B6-067A-46CF-B28F-4A0725F0ABBA}">
          <p14:sldIdLst>
            <p14:sldId id="256"/>
            <p14:sldId id="454"/>
            <p14:sldId id="455"/>
            <p14:sldId id="258"/>
            <p14:sldId id="264"/>
            <p14:sldId id="265"/>
            <p14:sldId id="453"/>
            <p14:sldId id="452"/>
            <p14:sldId id="274"/>
            <p14:sldId id="277"/>
            <p14:sldId id="278"/>
            <p14:sldId id="316"/>
            <p14:sldId id="261"/>
            <p14:sldId id="275"/>
            <p14:sldId id="276"/>
            <p14:sldId id="451"/>
            <p14:sldId id="317"/>
            <p14:sldId id="461"/>
            <p14:sldId id="462"/>
            <p14:sldId id="328"/>
            <p14:sldId id="321"/>
            <p14:sldId id="322"/>
            <p14:sldId id="320"/>
            <p14:sldId id="456"/>
            <p14:sldId id="458"/>
            <p14:sldId id="459"/>
            <p14:sldId id="460"/>
            <p14:sldId id="457"/>
            <p14:sldId id="324"/>
            <p14:sldId id="323"/>
            <p14:sldId id="326"/>
            <p14:sldId id="463"/>
            <p14:sldId id="465"/>
            <p14:sldId id="285"/>
            <p14:sldId id="31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0B2B07-CF61-4A0F-B411-4BC5D8AFF94F}" v="179" dt="2021-02-07T02:12:36.1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5" autoAdjust="0"/>
    <p:restoredTop sz="85761" autoAdjust="0"/>
  </p:normalViewPr>
  <p:slideViewPr>
    <p:cSldViewPr snapToGrid="0">
      <p:cViewPr varScale="1">
        <p:scale>
          <a:sx n="98" d="100"/>
          <a:sy n="98" d="100"/>
        </p:scale>
        <p:origin x="95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45" Type="http://schemas.openxmlformats.org/officeDocument/2006/relationships/customXml" Target="../customXml/item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customXml" Target="../customXml/item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microsoft.com/office/2015/10/relationships/revisionInfo" Target="revisionInfo.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46" Type="http://schemas.openxmlformats.org/officeDocument/2006/relationships/customXml" Target="../customXml/item3.xml"/><Relationship Id="rId20" Type="http://schemas.openxmlformats.org/officeDocument/2006/relationships/slide" Target="slides/slide18.xml"/><Relationship Id="rId4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TT"/>
              <a:t>ELmo Lab Delegates</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4A29-4E6C-9B1D-775CD102DEB4}"/>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4A29-4E6C-9B1D-775CD102DEB4}"/>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4A29-4E6C-9B1D-775CD102DEB4}"/>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4A29-4E6C-9B1D-775CD102DEB4}"/>
              </c:ext>
            </c:extLst>
          </c:dPt>
          <c:dPt>
            <c:idx val="4"/>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4A29-4E6C-9B1D-775CD102DEB4}"/>
              </c:ext>
            </c:extLst>
          </c:dPt>
          <c:dPt>
            <c:idx val="5"/>
            <c:bubble3D val="0"/>
            <c:spPr>
              <a:solidFill>
                <a:schemeClr val="accent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B-4A29-4E6C-9B1D-775CD102DEB4}"/>
              </c:ext>
            </c:extLst>
          </c:dPt>
          <c:dPt>
            <c:idx val="6"/>
            <c:bubble3D val="0"/>
            <c:spPr>
              <a:solidFill>
                <a:schemeClr val="accent1">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D-4A29-4E6C-9B1D-775CD102DEB4}"/>
              </c:ext>
            </c:extLst>
          </c:dPt>
          <c:dPt>
            <c:idx val="7"/>
            <c:bubble3D val="0"/>
            <c:spPr>
              <a:solidFill>
                <a:schemeClr val="accent2">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F-4A29-4E6C-9B1D-775CD102DEB4}"/>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0"/>
              <c:showBubbleSize val="0"/>
              <c:extLst>
                <c:ext xmlns:c16="http://schemas.microsoft.com/office/drawing/2014/chart" uri="{C3380CC4-5D6E-409C-BE32-E72D297353CC}">
                  <c16:uniqueId val="{00000001-4A29-4E6C-9B1D-775CD102DEB4}"/>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n-US"/>
                </a:p>
              </c:txPr>
              <c:dLblPos val="outEnd"/>
              <c:showLegendKey val="0"/>
              <c:showVal val="0"/>
              <c:showCatName val="1"/>
              <c:showSerName val="0"/>
              <c:showPercent val="0"/>
              <c:showBubbleSize val="0"/>
              <c:extLst>
                <c:ext xmlns:c16="http://schemas.microsoft.com/office/drawing/2014/chart" uri="{C3380CC4-5D6E-409C-BE32-E72D297353CC}">
                  <c16:uniqueId val="{00000003-4A29-4E6C-9B1D-775CD102DEB4}"/>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n-US"/>
                </a:p>
              </c:txPr>
              <c:dLblPos val="outEnd"/>
              <c:showLegendKey val="0"/>
              <c:showVal val="0"/>
              <c:showCatName val="1"/>
              <c:showSerName val="0"/>
              <c:showPercent val="0"/>
              <c:showBubbleSize val="0"/>
              <c:extLst>
                <c:ext xmlns:c16="http://schemas.microsoft.com/office/drawing/2014/chart" uri="{C3380CC4-5D6E-409C-BE32-E72D297353CC}">
                  <c16:uniqueId val="{00000005-4A29-4E6C-9B1D-775CD102DEB4}"/>
                </c:ext>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mn-lt"/>
                      <a:ea typeface="+mn-ea"/>
                      <a:cs typeface="+mn-cs"/>
                    </a:defRPr>
                  </a:pPr>
                  <a:endParaRPr lang="en-US"/>
                </a:p>
              </c:txPr>
              <c:dLblPos val="outEnd"/>
              <c:showLegendKey val="0"/>
              <c:showVal val="0"/>
              <c:showCatName val="1"/>
              <c:showSerName val="0"/>
              <c:showPercent val="0"/>
              <c:showBubbleSize val="0"/>
              <c:extLst>
                <c:ext xmlns:c16="http://schemas.microsoft.com/office/drawing/2014/chart" uri="{C3380CC4-5D6E-409C-BE32-E72D297353CC}">
                  <c16:uniqueId val="{00000007-4A29-4E6C-9B1D-775CD102DEB4}"/>
                </c:ext>
              </c:extLst>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5"/>
                      </a:solidFill>
                      <a:latin typeface="+mn-lt"/>
                      <a:ea typeface="+mn-ea"/>
                      <a:cs typeface="+mn-cs"/>
                    </a:defRPr>
                  </a:pPr>
                  <a:endParaRPr lang="en-US"/>
                </a:p>
              </c:txPr>
              <c:dLblPos val="outEnd"/>
              <c:showLegendKey val="0"/>
              <c:showVal val="0"/>
              <c:showCatName val="1"/>
              <c:showSerName val="0"/>
              <c:showPercent val="0"/>
              <c:showBubbleSize val="0"/>
              <c:extLst>
                <c:ext xmlns:c16="http://schemas.microsoft.com/office/drawing/2014/chart" uri="{C3380CC4-5D6E-409C-BE32-E72D297353CC}">
                  <c16:uniqueId val="{00000009-4A29-4E6C-9B1D-775CD102DEB4}"/>
                </c:ext>
              </c:extLst>
            </c:dLbl>
            <c:dLbl>
              <c:idx val="5"/>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6"/>
                      </a:solidFill>
                      <a:latin typeface="+mn-lt"/>
                      <a:ea typeface="+mn-ea"/>
                      <a:cs typeface="+mn-cs"/>
                    </a:defRPr>
                  </a:pPr>
                  <a:endParaRPr lang="en-US"/>
                </a:p>
              </c:txPr>
              <c:dLblPos val="outEnd"/>
              <c:showLegendKey val="0"/>
              <c:showVal val="0"/>
              <c:showCatName val="1"/>
              <c:showSerName val="0"/>
              <c:showPercent val="0"/>
              <c:showBubbleSize val="0"/>
              <c:extLst>
                <c:ext xmlns:c16="http://schemas.microsoft.com/office/drawing/2014/chart" uri="{C3380CC4-5D6E-409C-BE32-E72D297353CC}">
                  <c16:uniqueId val="{0000000B-4A29-4E6C-9B1D-775CD102DEB4}"/>
                </c:ext>
              </c:extLst>
            </c:dLbl>
            <c:dLbl>
              <c:idx val="6"/>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lumMod val="60000"/>
                        </a:schemeClr>
                      </a:solidFill>
                      <a:latin typeface="+mn-lt"/>
                      <a:ea typeface="+mn-ea"/>
                      <a:cs typeface="+mn-cs"/>
                    </a:defRPr>
                  </a:pPr>
                  <a:endParaRPr lang="en-US"/>
                </a:p>
              </c:txPr>
              <c:dLblPos val="outEnd"/>
              <c:showLegendKey val="0"/>
              <c:showVal val="0"/>
              <c:showCatName val="1"/>
              <c:showSerName val="0"/>
              <c:showPercent val="0"/>
              <c:showBubbleSize val="0"/>
              <c:extLst>
                <c:ext xmlns:c16="http://schemas.microsoft.com/office/drawing/2014/chart" uri="{C3380CC4-5D6E-409C-BE32-E72D297353CC}">
                  <c16:uniqueId val="{0000000D-4A29-4E6C-9B1D-775CD102DEB4}"/>
                </c:ext>
              </c:extLst>
            </c:dLbl>
            <c:dLbl>
              <c:idx val="7"/>
              <c:layout>
                <c:manualLayout>
                  <c:x val="3.2277633125171803E-2"/>
                  <c:y val="-1.9868721723494284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lumMod val="60000"/>
                        </a:schemeClr>
                      </a:solidFill>
                      <a:latin typeface="+mn-lt"/>
                      <a:ea typeface="+mn-ea"/>
                      <a:cs typeface="+mn-cs"/>
                    </a:defRPr>
                  </a:pPr>
                  <a:endParaRPr lang="en-US"/>
                </a:p>
              </c:txPr>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4A29-4E6C-9B1D-775CD102DEB4}"/>
                </c:ext>
              </c:extLst>
            </c:dLbl>
            <c:spPr>
              <a:noFill/>
              <a:ln>
                <a:noFill/>
              </a:ln>
              <a:effectLst/>
            </c:sp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'Classification of attendees'!$D$2:$D$9</c:f>
              <c:strCache>
                <c:ptCount val="8"/>
                <c:pt idx="0">
                  <c:v>Universities</c:v>
                </c:pt>
                <c:pt idx="1">
                  <c:v>International Developmental Partners</c:v>
                </c:pt>
                <c:pt idx="2">
                  <c:v>Government Ministries</c:v>
                </c:pt>
                <c:pt idx="3">
                  <c:v>Private Companies</c:v>
                </c:pt>
                <c:pt idx="4">
                  <c:v>Utilities</c:v>
                </c:pt>
                <c:pt idx="5">
                  <c:v>Financial Institutions</c:v>
                </c:pt>
                <c:pt idx="6">
                  <c:v>NGOs</c:v>
                </c:pt>
                <c:pt idx="7">
                  <c:v>Regional Institutions</c:v>
                </c:pt>
              </c:strCache>
            </c:strRef>
          </c:cat>
          <c:val>
            <c:numRef>
              <c:f>'Classification of attendees'!$E$2:$E$9</c:f>
              <c:numCache>
                <c:formatCode>General</c:formatCode>
                <c:ptCount val="8"/>
                <c:pt idx="0">
                  <c:v>5</c:v>
                </c:pt>
                <c:pt idx="1">
                  <c:v>4</c:v>
                </c:pt>
                <c:pt idx="2">
                  <c:v>18</c:v>
                </c:pt>
                <c:pt idx="3">
                  <c:v>7</c:v>
                </c:pt>
                <c:pt idx="4">
                  <c:v>5</c:v>
                </c:pt>
                <c:pt idx="5">
                  <c:v>2</c:v>
                </c:pt>
                <c:pt idx="6">
                  <c:v>1</c:v>
                </c:pt>
                <c:pt idx="7">
                  <c:v>1</c:v>
                </c:pt>
              </c:numCache>
            </c:numRef>
          </c:val>
          <c:extLst>
            <c:ext xmlns:c16="http://schemas.microsoft.com/office/drawing/2014/chart" uri="{C3380CC4-5D6E-409C-BE32-E72D297353CC}">
              <c16:uniqueId val="{00000010-4A29-4E6C-9B1D-775CD102DEB4}"/>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F8205F-B91A-4C0D-B81F-5524C26F592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TT"/>
        </a:p>
      </dgm:t>
    </dgm:pt>
    <dgm:pt modelId="{1C9E85BD-0F60-4CDD-8DFF-DD11D76987DE}">
      <dgm:prSet/>
      <dgm:spPr/>
      <dgm:t>
        <a:bodyPr/>
        <a:lstStyle/>
        <a:p>
          <a:pPr rtl="0"/>
          <a:r>
            <a:rPr lang="en-TT" dirty="0"/>
            <a:t>Transportation Policies are not as developed as Energy Polices in the Region. (Nationally and Regionally)</a:t>
          </a:r>
          <a:r>
            <a:rPr lang="en-TT" dirty="0">
              <a:latin typeface="Calibri Light" panose="020F0302020204030204"/>
            </a:rPr>
            <a:t> </a:t>
          </a:r>
          <a:endParaRPr lang="en-TT" dirty="0"/>
        </a:p>
      </dgm:t>
    </dgm:pt>
    <dgm:pt modelId="{706632BA-7854-4376-BB52-A11F060CFB0E}" type="parTrans" cxnId="{173BCBCC-C764-4588-A686-7BF8955A8EB5}">
      <dgm:prSet/>
      <dgm:spPr/>
      <dgm:t>
        <a:bodyPr/>
        <a:lstStyle/>
        <a:p>
          <a:endParaRPr lang="en-TT"/>
        </a:p>
      </dgm:t>
    </dgm:pt>
    <dgm:pt modelId="{9B9EA088-1C68-47CB-B33A-2D2917D5B565}" type="sibTrans" cxnId="{173BCBCC-C764-4588-A686-7BF8955A8EB5}">
      <dgm:prSet/>
      <dgm:spPr/>
      <dgm:t>
        <a:bodyPr/>
        <a:lstStyle/>
        <a:p>
          <a:endParaRPr lang="en-TT"/>
        </a:p>
      </dgm:t>
    </dgm:pt>
    <dgm:pt modelId="{3AAF588E-BED1-4410-8AFA-187D065474D6}">
      <dgm:prSet/>
      <dgm:spPr/>
      <dgm:t>
        <a:bodyPr/>
        <a:lstStyle/>
        <a:p>
          <a:r>
            <a:rPr lang="en-TT" dirty="0"/>
            <a:t>Transportation planning is complex and involves Energy, Tourism, Urban planning and Social programs.</a:t>
          </a:r>
        </a:p>
      </dgm:t>
    </dgm:pt>
    <dgm:pt modelId="{5318FC82-C3D6-4410-B5DF-05E0D0A53008}" type="parTrans" cxnId="{CEEEEF8E-515D-4EFF-BBF9-286D59F6BD7E}">
      <dgm:prSet/>
      <dgm:spPr/>
      <dgm:t>
        <a:bodyPr/>
        <a:lstStyle/>
        <a:p>
          <a:endParaRPr lang="en-TT"/>
        </a:p>
      </dgm:t>
    </dgm:pt>
    <dgm:pt modelId="{FA1EC1FB-9029-468C-B48A-36D83FDA3B69}" type="sibTrans" cxnId="{CEEEEF8E-515D-4EFF-BBF9-286D59F6BD7E}">
      <dgm:prSet/>
      <dgm:spPr/>
      <dgm:t>
        <a:bodyPr/>
        <a:lstStyle/>
        <a:p>
          <a:endParaRPr lang="en-TT"/>
        </a:p>
      </dgm:t>
    </dgm:pt>
    <dgm:pt modelId="{D708C084-93FF-4159-BBAB-F95A98B920EF}">
      <dgm:prSet/>
      <dgm:spPr/>
      <dgm:t>
        <a:bodyPr/>
        <a:lstStyle/>
        <a:p>
          <a:pPr rtl="0"/>
          <a:r>
            <a:rPr lang="en-TT" dirty="0">
              <a:latin typeface="Calibri Light" panose="020F0302020204030204"/>
            </a:rPr>
            <a:t>Regional focus on reducing</a:t>
          </a:r>
          <a:r>
            <a:rPr lang="en-TT" dirty="0"/>
            <a:t> energy imports and reducing emissions.</a:t>
          </a:r>
        </a:p>
      </dgm:t>
    </dgm:pt>
    <dgm:pt modelId="{2E7667FE-E492-44D6-B4B4-6E63BF2B8F5D}" type="parTrans" cxnId="{231F683D-4CEE-4DC5-85B7-63B5DADD8103}">
      <dgm:prSet/>
      <dgm:spPr/>
      <dgm:t>
        <a:bodyPr/>
        <a:lstStyle/>
        <a:p>
          <a:endParaRPr lang="en-TT"/>
        </a:p>
      </dgm:t>
    </dgm:pt>
    <dgm:pt modelId="{B689FC56-7497-4522-8BBF-844185D991C6}" type="sibTrans" cxnId="{231F683D-4CEE-4DC5-85B7-63B5DADD8103}">
      <dgm:prSet/>
      <dgm:spPr/>
      <dgm:t>
        <a:bodyPr/>
        <a:lstStyle/>
        <a:p>
          <a:endParaRPr lang="en-TT"/>
        </a:p>
      </dgm:t>
    </dgm:pt>
    <dgm:pt modelId="{11FC8046-D8A3-4708-A437-65FBA80C6FD9}">
      <dgm:prSet/>
      <dgm:spPr/>
      <dgm:t>
        <a:bodyPr/>
        <a:lstStyle/>
        <a:p>
          <a:pPr rtl="0"/>
          <a:r>
            <a:rPr lang="en-TT" dirty="0"/>
            <a:t>Prepare the region through policy and planning for emerging transportation technologies and models.</a:t>
          </a:r>
          <a:r>
            <a:rPr lang="en-TT" dirty="0">
              <a:latin typeface="Calibri Light" panose="020F0302020204030204"/>
            </a:rPr>
            <a:t> </a:t>
          </a:r>
          <a:endParaRPr lang="en-TT" dirty="0"/>
        </a:p>
      </dgm:t>
    </dgm:pt>
    <dgm:pt modelId="{E5FD10DE-EE4F-454D-8ED4-9F4BC6533766}" type="parTrans" cxnId="{8E4D90B7-F537-4865-B316-1331644F1995}">
      <dgm:prSet/>
      <dgm:spPr/>
      <dgm:t>
        <a:bodyPr/>
        <a:lstStyle/>
        <a:p>
          <a:endParaRPr lang="en-TT"/>
        </a:p>
      </dgm:t>
    </dgm:pt>
    <dgm:pt modelId="{7C4FD14F-4529-4DB3-8ED2-622702932011}" type="sibTrans" cxnId="{8E4D90B7-F537-4865-B316-1331644F1995}">
      <dgm:prSet/>
      <dgm:spPr/>
      <dgm:t>
        <a:bodyPr/>
        <a:lstStyle/>
        <a:p>
          <a:endParaRPr lang="en-TT"/>
        </a:p>
      </dgm:t>
    </dgm:pt>
    <dgm:pt modelId="{E2FF19F5-3B79-441D-9DBB-6452E1AE143D}" type="pres">
      <dgm:prSet presAssocID="{6AF8205F-B91A-4C0D-B81F-5524C26F592A}" presName="linear" presStyleCnt="0">
        <dgm:presLayoutVars>
          <dgm:animLvl val="lvl"/>
          <dgm:resizeHandles val="exact"/>
        </dgm:presLayoutVars>
      </dgm:prSet>
      <dgm:spPr/>
    </dgm:pt>
    <dgm:pt modelId="{1123282C-9874-482F-A090-8CA181709F1E}" type="pres">
      <dgm:prSet presAssocID="{1C9E85BD-0F60-4CDD-8DFF-DD11D76987DE}" presName="parentText" presStyleLbl="node1" presStyleIdx="0" presStyleCnt="4">
        <dgm:presLayoutVars>
          <dgm:chMax val="0"/>
          <dgm:bulletEnabled val="1"/>
        </dgm:presLayoutVars>
      </dgm:prSet>
      <dgm:spPr/>
    </dgm:pt>
    <dgm:pt modelId="{D9A7FE63-DD72-431D-94AF-D230F64044A2}" type="pres">
      <dgm:prSet presAssocID="{9B9EA088-1C68-47CB-B33A-2D2917D5B565}" presName="spacer" presStyleCnt="0"/>
      <dgm:spPr/>
    </dgm:pt>
    <dgm:pt modelId="{01355144-2940-41DE-99BF-53DC3E93EE84}" type="pres">
      <dgm:prSet presAssocID="{3AAF588E-BED1-4410-8AFA-187D065474D6}" presName="parentText" presStyleLbl="node1" presStyleIdx="1" presStyleCnt="4">
        <dgm:presLayoutVars>
          <dgm:chMax val="0"/>
          <dgm:bulletEnabled val="1"/>
        </dgm:presLayoutVars>
      </dgm:prSet>
      <dgm:spPr/>
    </dgm:pt>
    <dgm:pt modelId="{9893146E-9068-49F0-8237-9A0B8CE32E4E}" type="pres">
      <dgm:prSet presAssocID="{FA1EC1FB-9029-468C-B48A-36D83FDA3B69}" presName="spacer" presStyleCnt="0"/>
      <dgm:spPr/>
    </dgm:pt>
    <dgm:pt modelId="{3D6AA793-0A54-4F74-85B0-15848B975661}" type="pres">
      <dgm:prSet presAssocID="{D708C084-93FF-4159-BBAB-F95A98B920EF}" presName="parentText" presStyleLbl="node1" presStyleIdx="2" presStyleCnt="4">
        <dgm:presLayoutVars>
          <dgm:chMax val="0"/>
          <dgm:bulletEnabled val="1"/>
        </dgm:presLayoutVars>
      </dgm:prSet>
      <dgm:spPr/>
    </dgm:pt>
    <dgm:pt modelId="{05CAE2EC-551B-48CF-A69E-282DCD1E1E88}" type="pres">
      <dgm:prSet presAssocID="{B689FC56-7497-4522-8BBF-844185D991C6}" presName="spacer" presStyleCnt="0"/>
      <dgm:spPr/>
    </dgm:pt>
    <dgm:pt modelId="{55FCDF8C-84C1-4868-AD8F-92EB4D3B2ACF}" type="pres">
      <dgm:prSet presAssocID="{11FC8046-D8A3-4708-A437-65FBA80C6FD9}" presName="parentText" presStyleLbl="node1" presStyleIdx="3" presStyleCnt="4">
        <dgm:presLayoutVars>
          <dgm:chMax val="0"/>
          <dgm:bulletEnabled val="1"/>
        </dgm:presLayoutVars>
      </dgm:prSet>
      <dgm:spPr/>
    </dgm:pt>
  </dgm:ptLst>
  <dgm:cxnLst>
    <dgm:cxn modelId="{595E1D14-F648-4BA3-9ED3-4043FB0140B3}" type="presOf" srcId="{3AAF588E-BED1-4410-8AFA-187D065474D6}" destId="{01355144-2940-41DE-99BF-53DC3E93EE84}" srcOrd="0" destOrd="0" presId="urn:microsoft.com/office/officeart/2005/8/layout/vList2"/>
    <dgm:cxn modelId="{8914111B-ECD2-4153-83BF-962EBFF997B3}" type="presOf" srcId="{6AF8205F-B91A-4C0D-B81F-5524C26F592A}" destId="{E2FF19F5-3B79-441D-9DBB-6452E1AE143D}" srcOrd="0" destOrd="0" presId="urn:microsoft.com/office/officeart/2005/8/layout/vList2"/>
    <dgm:cxn modelId="{231F683D-4CEE-4DC5-85B7-63B5DADD8103}" srcId="{6AF8205F-B91A-4C0D-B81F-5524C26F592A}" destId="{D708C084-93FF-4159-BBAB-F95A98B920EF}" srcOrd="2" destOrd="0" parTransId="{2E7667FE-E492-44D6-B4B4-6E63BF2B8F5D}" sibTransId="{B689FC56-7497-4522-8BBF-844185D991C6}"/>
    <dgm:cxn modelId="{BCB7806D-23BC-4472-9720-EAE34F8C2147}" type="presOf" srcId="{11FC8046-D8A3-4708-A437-65FBA80C6FD9}" destId="{55FCDF8C-84C1-4868-AD8F-92EB4D3B2ACF}" srcOrd="0" destOrd="0" presId="urn:microsoft.com/office/officeart/2005/8/layout/vList2"/>
    <dgm:cxn modelId="{CEEEEF8E-515D-4EFF-BBF9-286D59F6BD7E}" srcId="{6AF8205F-B91A-4C0D-B81F-5524C26F592A}" destId="{3AAF588E-BED1-4410-8AFA-187D065474D6}" srcOrd="1" destOrd="0" parTransId="{5318FC82-C3D6-4410-B5DF-05E0D0A53008}" sibTransId="{FA1EC1FB-9029-468C-B48A-36D83FDA3B69}"/>
    <dgm:cxn modelId="{DCF0DF97-C4B7-4FD0-8546-5B0CCF460C4C}" type="presOf" srcId="{1C9E85BD-0F60-4CDD-8DFF-DD11D76987DE}" destId="{1123282C-9874-482F-A090-8CA181709F1E}" srcOrd="0" destOrd="0" presId="urn:microsoft.com/office/officeart/2005/8/layout/vList2"/>
    <dgm:cxn modelId="{4491E3A2-82BB-41B0-B9E1-0DD12564D152}" type="presOf" srcId="{D708C084-93FF-4159-BBAB-F95A98B920EF}" destId="{3D6AA793-0A54-4F74-85B0-15848B975661}" srcOrd="0" destOrd="0" presId="urn:microsoft.com/office/officeart/2005/8/layout/vList2"/>
    <dgm:cxn modelId="{8E4D90B7-F537-4865-B316-1331644F1995}" srcId="{6AF8205F-B91A-4C0D-B81F-5524C26F592A}" destId="{11FC8046-D8A3-4708-A437-65FBA80C6FD9}" srcOrd="3" destOrd="0" parTransId="{E5FD10DE-EE4F-454D-8ED4-9F4BC6533766}" sibTransId="{7C4FD14F-4529-4DB3-8ED2-622702932011}"/>
    <dgm:cxn modelId="{173BCBCC-C764-4588-A686-7BF8955A8EB5}" srcId="{6AF8205F-B91A-4C0D-B81F-5524C26F592A}" destId="{1C9E85BD-0F60-4CDD-8DFF-DD11D76987DE}" srcOrd="0" destOrd="0" parTransId="{706632BA-7854-4376-BB52-A11F060CFB0E}" sibTransId="{9B9EA088-1C68-47CB-B33A-2D2917D5B565}"/>
    <dgm:cxn modelId="{61C3858F-B9D0-4C67-B065-DDC4201A06EE}" type="presParOf" srcId="{E2FF19F5-3B79-441D-9DBB-6452E1AE143D}" destId="{1123282C-9874-482F-A090-8CA181709F1E}" srcOrd="0" destOrd="0" presId="urn:microsoft.com/office/officeart/2005/8/layout/vList2"/>
    <dgm:cxn modelId="{C4A2C674-C86A-4281-8DC2-077FAD66835D}" type="presParOf" srcId="{E2FF19F5-3B79-441D-9DBB-6452E1AE143D}" destId="{D9A7FE63-DD72-431D-94AF-D230F64044A2}" srcOrd="1" destOrd="0" presId="urn:microsoft.com/office/officeart/2005/8/layout/vList2"/>
    <dgm:cxn modelId="{AA105338-852C-425C-88EA-CCC27822E336}" type="presParOf" srcId="{E2FF19F5-3B79-441D-9DBB-6452E1AE143D}" destId="{01355144-2940-41DE-99BF-53DC3E93EE84}" srcOrd="2" destOrd="0" presId="urn:microsoft.com/office/officeart/2005/8/layout/vList2"/>
    <dgm:cxn modelId="{C0CA9AB0-A95E-40E5-A9CA-EF8BE9B1890F}" type="presParOf" srcId="{E2FF19F5-3B79-441D-9DBB-6452E1AE143D}" destId="{9893146E-9068-49F0-8237-9A0B8CE32E4E}" srcOrd="3" destOrd="0" presId="urn:microsoft.com/office/officeart/2005/8/layout/vList2"/>
    <dgm:cxn modelId="{B85E6FD3-DEFC-468C-AAF4-380C96AAC6B5}" type="presParOf" srcId="{E2FF19F5-3B79-441D-9DBB-6452E1AE143D}" destId="{3D6AA793-0A54-4F74-85B0-15848B975661}" srcOrd="4" destOrd="0" presId="urn:microsoft.com/office/officeart/2005/8/layout/vList2"/>
    <dgm:cxn modelId="{08A0AFF3-130F-4DBF-BD6F-450FCEC28E21}" type="presParOf" srcId="{E2FF19F5-3B79-441D-9DBB-6452E1AE143D}" destId="{05CAE2EC-551B-48CF-A69E-282DCD1E1E88}" srcOrd="5" destOrd="0" presId="urn:microsoft.com/office/officeart/2005/8/layout/vList2"/>
    <dgm:cxn modelId="{E20DC64A-1493-4434-BB6C-A4FEE6472CB2}" type="presParOf" srcId="{E2FF19F5-3B79-441D-9DBB-6452E1AE143D}" destId="{55FCDF8C-84C1-4868-AD8F-92EB4D3B2ACF}"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DFDA5E-66C9-4282-A344-4E294312715E}" type="doc">
      <dgm:prSet loTypeId="urn:microsoft.com/office/officeart/2011/layout/InterconnectedBlockProcess" loCatId="officeonline" qsTypeId="urn:microsoft.com/office/officeart/2005/8/quickstyle/simple1" qsCatId="simple" csTypeId="urn:microsoft.com/office/officeart/2005/8/colors/colorful5" csCatId="colorful" phldr="1"/>
      <dgm:spPr/>
      <dgm:t>
        <a:bodyPr/>
        <a:lstStyle/>
        <a:p>
          <a:endParaRPr lang="en-TT"/>
        </a:p>
      </dgm:t>
    </dgm:pt>
    <dgm:pt modelId="{D7F324DC-5CEB-42CE-8F3F-23E11DA76098}">
      <dgm:prSet phldrT="[Text]"/>
      <dgm:spPr/>
      <dgm:t>
        <a:bodyPr/>
        <a:lstStyle/>
        <a:p>
          <a:r>
            <a:rPr lang="en-TT" dirty="0"/>
            <a:t>Aim</a:t>
          </a:r>
        </a:p>
      </dgm:t>
    </dgm:pt>
    <dgm:pt modelId="{2BC10D58-BB36-4B7B-BEAF-38DD82FD35DE}" type="parTrans" cxnId="{3A7E3C96-0935-4B0A-9C00-BBBEB2E433F0}">
      <dgm:prSet/>
      <dgm:spPr/>
      <dgm:t>
        <a:bodyPr/>
        <a:lstStyle/>
        <a:p>
          <a:endParaRPr lang="en-TT"/>
        </a:p>
      </dgm:t>
    </dgm:pt>
    <dgm:pt modelId="{1D26C330-9075-42EF-A8DB-40F616736BFD}" type="sibTrans" cxnId="{3A7E3C96-0935-4B0A-9C00-BBBEB2E433F0}">
      <dgm:prSet/>
      <dgm:spPr/>
      <dgm:t>
        <a:bodyPr/>
        <a:lstStyle/>
        <a:p>
          <a:endParaRPr lang="en-TT"/>
        </a:p>
      </dgm:t>
    </dgm:pt>
    <dgm:pt modelId="{8862969B-7B3F-44D1-9CEF-3EB529005DB9}">
      <dgm:prSet phldrT="[Text]"/>
      <dgm:spPr/>
      <dgm:t>
        <a:bodyPr/>
        <a:lstStyle/>
        <a:p>
          <a:r>
            <a:rPr lang="en-TT" dirty="0"/>
            <a:t>To deliver intelligent, modern, affordable, clean, efficient and safe mobility solutions for CARICOM citizens and businesses through the electrification of surface transportation within the Community</a:t>
          </a:r>
        </a:p>
      </dgm:t>
    </dgm:pt>
    <dgm:pt modelId="{F9EB0F3C-2C8E-4AC0-9717-9429015E0E8D}" type="parTrans" cxnId="{B24285BE-7CB8-4AFB-8708-5E5BA9C70B3A}">
      <dgm:prSet/>
      <dgm:spPr/>
      <dgm:t>
        <a:bodyPr/>
        <a:lstStyle/>
        <a:p>
          <a:endParaRPr lang="en-TT"/>
        </a:p>
      </dgm:t>
    </dgm:pt>
    <dgm:pt modelId="{AD7141FB-B4D2-4D5D-9A64-6B70CE32581D}" type="sibTrans" cxnId="{B24285BE-7CB8-4AFB-8708-5E5BA9C70B3A}">
      <dgm:prSet/>
      <dgm:spPr/>
      <dgm:t>
        <a:bodyPr/>
        <a:lstStyle/>
        <a:p>
          <a:endParaRPr lang="en-TT"/>
        </a:p>
      </dgm:t>
    </dgm:pt>
    <dgm:pt modelId="{AB8E93E3-5CD9-45A8-B9EC-1544FB9899EC}">
      <dgm:prSet phldrT="[Text]"/>
      <dgm:spPr/>
      <dgm:t>
        <a:bodyPr/>
        <a:lstStyle/>
        <a:p>
          <a:r>
            <a:rPr lang="en-TT" dirty="0"/>
            <a:t>Strategic </a:t>
          </a:r>
        </a:p>
        <a:p>
          <a:r>
            <a:rPr lang="en-TT" dirty="0"/>
            <a:t>Imperatives</a:t>
          </a:r>
        </a:p>
      </dgm:t>
    </dgm:pt>
    <dgm:pt modelId="{42F1E015-D963-44CF-A9D5-00C8EE309DC0}" type="parTrans" cxnId="{A4D25B35-01BC-452B-8E36-897549BFB54E}">
      <dgm:prSet/>
      <dgm:spPr/>
      <dgm:t>
        <a:bodyPr/>
        <a:lstStyle/>
        <a:p>
          <a:endParaRPr lang="en-TT"/>
        </a:p>
      </dgm:t>
    </dgm:pt>
    <dgm:pt modelId="{C1E24DA0-235E-439F-A91C-3FF592616B7C}" type="sibTrans" cxnId="{A4D25B35-01BC-452B-8E36-897549BFB54E}">
      <dgm:prSet/>
      <dgm:spPr/>
      <dgm:t>
        <a:bodyPr/>
        <a:lstStyle/>
        <a:p>
          <a:endParaRPr lang="en-TT"/>
        </a:p>
      </dgm:t>
    </dgm:pt>
    <dgm:pt modelId="{E83423E1-56B1-43CB-9AE4-B8FD50A553B7}">
      <dgm:prSet phldrT="[Text]"/>
      <dgm:spPr/>
      <dgm:t>
        <a:bodyPr/>
        <a:lstStyle/>
        <a:p>
          <a:pPr>
            <a:buFont typeface="Wingdings" panose="05000000000000000000" pitchFamily="2" charset="2"/>
            <a:buChar char="q"/>
          </a:pPr>
          <a:r>
            <a:rPr lang="en-TT" b="1" dirty="0"/>
            <a:t>Innovation</a:t>
          </a:r>
        </a:p>
        <a:p>
          <a:pPr>
            <a:buFont typeface="Wingdings" panose="05000000000000000000" pitchFamily="2" charset="2"/>
            <a:buChar char="q"/>
          </a:pPr>
          <a:endParaRPr lang="en-TT" dirty="0"/>
        </a:p>
        <a:p>
          <a:pPr>
            <a:buFont typeface="Wingdings" panose="05000000000000000000" pitchFamily="2" charset="2"/>
            <a:buChar char="q"/>
          </a:pPr>
          <a:endParaRPr lang="en-TT" dirty="0"/>
        </a:p>
        <a:p>
          <a:pPr>
            <a:buFont typeface="Wingdings" panose="05000000000000000000" pitchFamily="2" charset="2"/>
            <a:buChar char="q"/>
          </a:pPr>
          <a:endParaRPr lang="en-TT" dirty="0"/>
        </a:p>
        <a:p>
          <a:pPr>
            <a:buFont typeface="Wingdings" panose="05000000000000000000" pitchFamily="2" charset="2"/>
            <a:buChar char="q"/>
          </a:pPr>
          <a:r>
            <a:rPr lang="en-TT" b="1" dirty="0"/>
            <a:t>Intelligence</a:t>
          </a:r>
        </a:p>
        <a:p>
          <a:pPr>
            <a:buFont typeface="Wingdings" panose="05000000000000000000" pitchFamily="2" charset="2"/>
            <a:buChar char="q"/>
          </a:pPr>
          <a:endParaRPr lang="en-TT" dirty="0"/>
        </a:p>
        <a:p>
          <a:pPr>
            <a:buFont typeface="Wingdings" panose="05000000000000000000" pitchFamily="2" charset="2"/>
            <a:buChar char="q"/>
          </a:pPr>
          <a:endParaRPr lang="en-TT" dirty="0"/>
        </a:p>
        <a:p>
          <a:pPr>
            <a:buFont typeface="Wingdings" panose="05000000000000000000" pitchFamily="2" charset="2"/>
            <a:buChar char="q"/>
          </a:pPr>
          <a:endParaRPr lang="en-TT" dirty="0"/>
        </a:p>
        <a:p>
          <a:pPr>
            <a:buFont typeface="Wingdings" panose="05000000000000000000" pitchFamily="2" charset="2"/>
            <a:buChar char="q"/>
          </a:pPr>
          <a:endParaRPr lang="en-TT" dirty="0"/>
        </a:p>
        <a:p>
          <a:pPr>
            <a:buFont typeface="Wingdings" panose="05000000000000000000" pitchFamily="2" charset="2"/>
            <a:buChar char="q"/>
          </a:pPr>
          <a:r>
            <a:rPr lang="en-TT" b="1" dirty="0"/>
            <a:t>Electrification</a:t>
          </a:r>
        </a:p>
      </dgm:t>
    </dgm:pt>
    <dgm:pt modelId="{6D058268-80A8-435F-8840-47F5AF985ED2}" type="parTrans" cxnId="{0CD58CBE-E6D7-4F0F-947C-F08F30F2D84B}">
      <dgm:prSet/>
      <dgm:spPr/>
      <dgm:t>
        <a:bodyPr/>
        <a:lstStyle/>
        <a:p>
          <a:endParaRPr lang="en-TT"/>
        </a:p>
      </dgm:t>
    </dgm:pt>
    <dgm:pt modelId="{8B988A3D-7901-4E07-9CCC-1CA1995A2E97}" type="sibTrans" cxnId="{0CD58CBE-E6D7-4F0F-947C-F08F30F2D84B}">
      <dgm:prSet/>
      <dgm:spPr/>
      <dgm:t>
        <a:bodyPr/>
        <a:lstStyle/>
        <a:p>
          <a:endParaRPr lang="en-TT"/>
        </a:p>
      </dgm:t>
    </dgm:pt>
    <dgm:pt modelId="{071CD26C-973C-46BA-B4F9-3FAB451D69F7}">
      <dgm:prSet phldrT="[Text]"/>
      <dgm:spPr/>
      <dgm:t>
        <a:bodyPr/>
        <a:lstStyle/>
        <a:p>
          <a:r>
            <a:rPr lang="en-TT" dirty="0"/>
            <a:t>Implementation</a:t>
          </a:r>
        </a:p>
        <a:p>
          <a:r>
            <a:rPr lang="en-TT" dirty="0"/>
            <a:t>Initiatives</a:t>
          </a:r>
        </a:p>
      </dgm:t>
    </dgm:pt>
    <dgm:pt modelId="{80976EB4-703A-4E0E-BF24-E01010BAE417}" type="parTrans" cxnId="{4CA7D9D9-785A-4BD4-AD73-0B9F43B37D8A}">
      <dgm:prSet/>
      <dgm:spPr/>
      <dgm:t>
        <a:bodyPr/>
        <a:lstStyle/>
        <a:p>
          <a:endParaRPr lang="en-TT"/>
        </a:p>
      </dgm:t>
    </dgm:pt>
    <dgm:pt modelId="{C6B79EA3-E31E-47C7-B21F-D1714D457C84}" type="sibTrans" cxnId="{4CA7D9D9-785A-4BD4-AD73-0B9F43B37D8A}">
      <dgm:prSet/>
      <dgm:spPr/>
      <dgm:t>
        <a:bodyPr/>
        <a:lstStyle/>
        <a:p>
          <a:endParaRPr lang="en-TT"/>
        </a:p>
      </dgm:t>
    </dgm:pt>
    <dgm:pt modelId="{B9706713-C053-43DF-858B-62A4FC878CC2}">
      <dgm:prSet phldrT="[Text]"/>
      <dgm:spPr/>
      <dgm:t>
        <a:bodyPr/>
        <a:lstStyle/>
        <a:p>
          <a:r>
            <a:rPr lang="en-TT" dirty="0"/>
            <a:t>Finance, market Development and Business Innovation</a:t>
          </a:r>
        </a:p>
        <a:p>
          <a:endParaRPr lang="en-TT" dirty="0"/>
        </a:p>
        <a:p>
          <a:r>
            <a:rPr lang="en-TT" dirty="0"/>
            <a:t>Capacity Development and Awareness</a:t>
          </a:r>
        </a:p>
        <a:p>
          <a:endParaRPr lang="en-TT" dirty="0"/>
        </a:p>
        <a:p>
          <a:r>
            <a:rPr lang="en-TT" dirty="0"/>
            <a:t>Technology and Infrastructure </a:t>
          </a:r>
        </a:p>
        <a:p>
          <a:endParaRPr lang="en-TT" dirty="0"/>
        </a:p>
        <a:p>
          <a:endParaRPr lang="en-TT" dirty="0"/>
        </a:p>
      </dgm:t>
    </dgm:pt>
    <dgm:pt modelId="{26621ED8-6DD8-4AF1-8CF4-C54F2F78843E}" type="parTrans" cxnId="{DA4055F4-E247-4C85-9FF7-58DD161C621A}">
      <dgm:prSet/>
      <dgm:spPr/>
      <dgm:t>
        <a:bodyPr/>
        <a:lstStyle/>
        <a:p>
          <a:endParaRPr lang="en-TT"/>
        </a:p>
      </dgm:t>
    </dgm:pt>
    <dgm:pt modelId="{433793C7-391C-48E3-88D4-CF59A0B72FE4}" type="sibTrans" cxnId="{DA4055F4-E247-4C85-9FF7-58DD161C621A}">
      <dgm:prSet/>
      <dgm:spPr/>
      <dgm:t>
        <a:bodyPr/>
        <a:lstStyle/>
        <a:p>
          <a:endParaRPr lang="en-TT"/>
        </a:p>
      </dgm:t>
    </dgm:pt>
    <dgm:pt modelId="{9316C9A2-690A-4D93-B9D9-B7E99B44AD4B}" type="pres">
      <dgm:prSet presAssocID="{E7DFDA5E-66C9-4282-A344-4E294312715E}" presName="Name0" presStyleCnt="0">
        <dgm:presLayoutVars>
          <dgm:chMax val="7"/>
          <dgm:chPref val="5"/>
          <dgm:dir/>
          <dgm:animOne val="branch"/>
          <dgm:animLvl val="lvl"/>
        </dgm:presLayoutVars>
      </dgm:prSet>
      <dgm:spPr/>
    </dgm:pt>
    <dgm:pt modelId="{7D7AB9D2-72B6-4DCE-BC6B-2CB1F90765B0}" type="pres">
      <dgm:prSet presAssocID="{071CD26C-973C-46BA-B4F9-3FAB451D69F7}" presName="ChildAccent3" presStyleCnt="0"/>
      <dgm:spPr/>
    </dgm:pt>
    <dgm:pt modelId="{C7B161D5-D36A-4057-AE33-97509C088880}" type="pres">
      <dgm:prSet presAssocID="{071CD26C-973C-46BA-B4F9-3FAB451D69F7}" presName="ChildAccent" presStyleLbl="alignImgPlace1" presStyleIdx="0" presStyleCnt="3"/>
      <dgm:spPr/>
    </dgm:pt>
    <dgm:pt modelId="{5E70D778-1C13-4EF9-9E8F-220C6E2984B8}" type="pres">
      <dgm:prSet presAssocID="{071CD26C-973C-46BA-B4F9-3FAB451D69F7}" presName="Child3" presStyleLbl="revTx" presStyleIdx="0" presStyleCnt="0">
        <dgm:presLayoutVars>
          <dgm:chMax val="0"/>
          <dgm:chPref val="0"/>
          <dgm:bulletEnabled val="1"/>
        </dgm:presLayoutVars>
      </dgm:prSet>
      <dgm:spPr/>
    </dgm:pt>
    <dgm:pt modelId="{6F9EBFD0-6692-4A45-B67C-176382BCD5EC}" type="pres">
      <dgm:prSet presAssocID="{071CD26C-973C-46BA-B4F9-3FAB451D69F7}" presName="Parent3" presStyleLbl="node1" presStyleIdx="0" presStyleCnt="3">
        <dgm:presLayoutVars>
          <dgm:chMax val="2"/>
          <dgm:chPref val="1"/>
          <dgm:bulletEnabled val="1"/>
        </dgm:presLayoutVars>
      </dgm:prSet>
      <dgm:spPr/>
    </dgm:pt>
    <dgm:pt modelId="{D18ED1F4-106B-4562-BDB8-57224B51A952}" type="pres">
      <dgm:prSet presAssocID="{AB8E93E3-5CD9-45A8-B9EC-1544FB9899EC}" presName="ChildAccent2" presStyleCnt="0"/>
      <dgm:spPr/>
    </dgm:pt>
    <dgm:pt modelId="{B3654425-EEED-4B57-835C-B7E60EC3EA76}" type="pres">
      <dgm:prSet presAssocID="{AB8E93E3-5CD9-45A8-B9EC-1544FB9899EC}" presName="ChildAccent" presStyleLbl="alignImgPlace1" presStyleIdx="1" presStyleCnt="3"/>
      <dgm:spPr/>
    </dgm:pt>
    <dgm:pt modelId="{1D6A0393-87EC-47E8-97A7-9260D03AC254}" type="pres">
      <dgm:prSet presAssocID="{AB8E93E3-5CD9-45A8-B9EC-1544FB9899EC}" presName="Child2" presStyleLbl="revTx" presStyleIdx="0" presStyleCnt="0">
        <dgm:presLayoutVars>
          <dgm:chMax val="0"/>
          <dgm:chPref val="0"/>
          <dgm:bulletEnabled val="1"/>
        </dgm:presLayoutVars>
      </dgm:prSet>
      <dgm:spPr/>
    </dgm:pt>
    <dgm:pt modelId="{0076BEFD-6C5D-46E4-8DD0-2046C8DB5B09}" type="pres">
      <dgm:prSet presAssocID="{AB8E93E3-5CD9-45A8-B9EC-1544FB9899EC}" presName="Parent2" presStyleLbl="node1" presStyleIdx="1" presStyleCnt="3">
        <dgm:presLayoutVars>
          <dgm:chMax val="2"/>
          <dgm:chPref val="1"/>
          <dgm:bulletEnabled val="1"/>
        </dgm:presLayoutVars>
      </dgm:prSet>
      <dgm:spPr/>
    </dgm:pt>
    <dgm:pt modelId="{642C53B9-5735-4405-94C6-928602EAD5EC}" type="pres">
      <dgm:prSet presAssocID="{D7F324DC-5CEB-42CE-8F3F-23E11DA76098}" presName="ChildAccent1" presStyleCnt="0"/>
      <dgm:spPr/>
    </dgm:pt>
    <dgm:pt modelId="{D64C1B4E-EB48-4E32-93B5-67E6A7FE9592}" type="pres">
      <dgm:prSet presAssocID="{D7F324DC-5CEB-42CE-8F3F-23E11DA76098}" presName="ChildAccent" presStyleLbl="alignImgPlace1" presStyleIdx="2" presStyleCnt="3"/>
      <dgm:spPr/>
    </dgm:pt>
    <dgm:pt modelId="{E418AB15-C502-4D32-BE90-3C3553E0C628}" type="pres">
      <dgm:prSet presAssocID="{D7F324DC-5CEB-42CE-8F3F-23E11DA76098}" presName="Child1" presStyleLbl="revTx" presStyleIdx="0" presStyleCnt="0">
        <dgm:presLayoutVars>
          <dgm:chMax val="0"/>
          <dgm:chPref val="0"/>
          <dgm:bulletEnabled val="1"/>
        </dgm:presLayoutVars>
      </dgm:prSet>
      <dgm:spPr/>
    </dgm:pt>
    <dgm:pt modelId="{9034BAF0-1F53-48BA-82A4-4562E03ECF07}" type="pres">
      <dgm:prSet presAssocID="{D7F324DC-5CEB-42CE-8F3F-23E11DA76098}" presName="Parent1" presStyleLbl="node1" presStyleIdx="2" presStyleCnt="3">
        <dgm:presLayoutVars>
          <dgm:chMax val="2"/>
          <dgm:chPref val="1"/>
          <dgm:bulletEnabled val="1"/>
        </dgm:presLayoutVars>
      </dgm:prSet>
      <dgm:spPr/>
    </dgm:pt>
  </dgm:ptLst>
  <dgm:cxnLst>
    <dgm:cxn modelId="{A882E700-2CEF-4B42-A29B-C6A34D2AC90F}" type="presOf" srcId="{B9706713-C053-43DF-858B-62A4FC878CC2}" destId="{C7B161D5-D36A-4057-AE33-97509C088880}" srcOrd="0" destOrd="0" presId="urn:microsoft.com/office/officeart/2011/layout/InterconnectedBlockProcess"/>
    <dgm:cxn modelId="{6ADE5003-86E5-44EC-ADAB-C81E5E00B2D2}" type="presOf" srcId="{E83423E1-56B1-43CB-9AE4-B8FD50A553B7}" destId="{1D6A0393-87EC-47E8-97A7-9260D03AC254}" srcOrd="1" destOrd="0" presId="urn:microsoft.com/office/officeart/2011/layout/InterconnectedBlockProcess"/>
    <dgm:cxn modelId="{3DEE5D18-9026-4556-98CF-D8A53D556A60}" type="presOf" srcId="{8862969B-7B3F-44D1-9CEF-3EB529005DB9}" destId="{D64C1B4E-EB48-4E32-93B5-67E6A7FE9592}" srcOrd="0" destOrd="0" presId="urn:microsoft.com/office/officeart/2011/layout/InterconnectedBlockProcess"/>
    <dgm:cxn modelId="{A4D25B35-01BC-452B-8E36-897549BFB54E}" srcId="{E7DFDA5E-66C9-4282-A344-4E294312715E}" destId="{AB8E93E3-5CD9-45A8-B9EC-1544FB9899EC}" srcOrd="1" destOrd="0" parTransId="{42F1E015-D963-44CF-A9D5-00C8EE309DC0}" sibTransId="{C1E24DA0-235E-439F-A91C-3FF592616B7C}"/>
    <dgm:cxn modelId="{4D110036-20E2-4B7C-BAC7-502B07C12304}" type="presOf" srcId="{B9706713-C053-43DF-858B-62A4FC878CC2}" destId="{5E70D778-1C13-4EF9-9E8F-220C6E2984B8}" srcOrd="1" destOrd="0" presId="urn:microsoft.com/office/officeart/2011/layout/InterconnectedBlockProcess"/>
    <dgm:cxn modelId="{CA15AD81-834E-4EB0-8273-2E432A96EC32}" type="presOf" srcId="{AB8E93E3-5CD9-45A8-B9EC-1544FB9899EC}" destId="{0076BEFD-6C5D-46E4-8DD0-2046C8DB5B09}" srcOrd="0" destOrd="0" presId="urn:microsoft.com/office/officeart/2011/layout/InterconnectedBlockProcess"/>
    <dgm:cxn modelId="{3A7E3C96-0935-4B0A-9C00-BBBEB2E433F0}" srcId="{E7DFDA5E-66C9-4282-A344-4E294312715E}" destId="{D7F324DC-5CEB-42CE-8F3F-23E11DA76098}" srcOrd="0" destOrd="0" parTransId="{2BC10D58-BB36-4B7B-BEAF-38DD82FD35DE}" sibTransId="{1D26C330-9075-42EF-A8DB-40F616736BFD}"/>
    <dgm:cxn modelId="{6B5B7CA7-114B-440C-8CFE-3CB31500C07B}" type="presOf" srcId="{E83423E1-56B1-43CB-9AE4-B8FD50A553B7}" destId="{B3654425-EEED-4B57-835C-B7E60EC3EA76}" srcOrd="0" destOrd="0" presId="urn:microsoft.com/office/officeart/2011/layout/InterconnectedBlockProcess"/>
    <dgm:cxn modelId="{0BE8DBB7-C316-4EBB-9B10-884F6C3E2D3B}" type="presOf" srcId="{071CD26C-973C-46BA-B4F9-3FAB451D69F7}" destId="{6F9EBFD0-6692-4A45-B67C-176382BCD5EC}" srcOrd="0" destOrd="0" presId="urn:microsoft.com/office/officeart/2011/layout/InterconnectedBlockProcess"/>
    <dgm:cxn modelId="{B24285BE-7CB8-4AFB-8708-5E5BA9C70B3A}" srcId="{D7F324DC-5CEB-42CE-8F3F-23E11DA76098}" destId="{8862969B-7B3F-44D1-9CEF-3EB529005DB9}" srcOrd="0" destOrd="0" parTransId="{F9EB0F3C-2C8E-4AC0-9717-9429015E0E8D}" sibTransId="{AD7141FB-B4D2-4D5D-9A64-6B70CE32581D}"/>
    <dgm:cxn modelId="{0CD58CBE-E6D7-4F0F-947C-F08F30F2D84B}" srcId="{AB8E93E3-5CD9-45A8-B9EC-1544FB9899EC}" destId="{E83423E1-56B1-43CB-9AE4-B8FD50A553B7}" srcOrd="0" destOrd="0" parTransId="{6D058268-80A8-435F-8840-47F5AF985ED2}" sibTransId="{8B988A3D-7901-4E07-9CCC-1CA1995A2E97}"/>
    <dgm:cxn modelId="{67EF8AC3-6579-4845-9D7C-443132D219C6}" type="presOf" srcId="{D7F324DC-5CEB-42CE-8F3F-23E11DA76098}" destId="{9034BAF0-1F53-48BA-82A4-4562E03ECF07}" srcOrd="0" destOrd="0" presId="urn:microsoft.com/office/officeart/2011/layout/InterconnectedBlockProcess"/>
    <dgm:cxn modelId="{4CA7D9D9-785A-4BD4-AD73-0B9F43B37D8A}" srcId="{E7DFDA5E-66C9-4282-A344-4E294312715E}" destId="{071CD26C-973C-46BA-B4F9-3FAB451D69F7}" srcOrd="2" destOrd="0" parTransId="{80976EB4-703A-4E0E-BF24-E01010BAE417}" sibTransId="{C6B79EA3-E31E-47C7-B21F-D1714D457C84}"/>
    <dgm:cxn modelId="{2A50E1DD-1911-4D00-AEB4-F458FDE2F103}" type="presOf" srcId="{8862969B-7B3F-44D1-9CEF-3EB529005DB9}" destId="{E418AB15-C502-4D32-BE90-3C3553E0C628}" srcOrd="1" destOrd="0" presId="urn:microsoft.com/office/officeart/2011/layout/InterconnectedBlockProcess"/>
    <dgm:cxn modelId="{6EC7C0EF-1F6D-4DAC-BF44-B1D33F0DC376}" type="presOf" srcId="{E7DFDA5E-66C9-4282-A344-4E294312715E}" destId="{9316C9A2-690A-4D93-B9D9-B7E99B44AD4B}" srcOrd="0" destOrd="0" presId="urn:microsoft.com/office/officeart/2011/layout/InterconnectedBlockProcess"/>
    <dgm:cxn modelId="{DA4055F4-E247-4C85-9FF7-58DD161C621A}" srcId="{071CD26C-973C-46BA-B4F9-3FAB451D69F7}" destId="{B9706713-C053-43DF-858B-62A4FC878CC2}" srcOrd="0" destOrd="0" parTransId="{26621ED8-6DD8-4AF1-8CF4-C54F2F78843E}" sibTransId="{433793C7-391C-48E3-88D4-CF59A0B72FE4}"/>
    <dgm:cxn modelId="{6976197A-E257-4B97-8FA0-66562840CBD1}" type="presParOf" srcId="{9316C9A2-690A-4D93-B9D9-B7E99B44AD4B}" destId="{7D7AB9D2-72B6-4DCE-BC6B-2CB1F90765B0}" srcOrd="0" destOrd="0" presId="urn:microsoft.com/office/officeart/2011/layout/InterconnectedBlockProcess"/>
    <dgm:cxn modelId="{E99C9191-A8BD-4FB8-A93C-E5911E624D30}" type="presParOf" srcId="{7D7AB9D2-72B6-4DCE-BC6B-2CB1F90765B0}" destId="{C7B161D5-D36A-4057-AE33-97509C088880}" srcOrd="0" destOrd="0" presId="urn:microsoft.com/office/officeart/2011/layout/InterconnectedBlockProcess"/>
    <dgm:cxn modelId="{E0730F34-F1E1-439A-9450-E48999BF3DD4}" type="presParOf" srcId="{9316C9A2-690A-4D93-B9D9-B7E99B44AD4B}" destId="{5E70D778-1C13-4EF9-9E8F-220C6E2984B8}" srcOrd="1" destOrd="0" presId="urn:microsoft.com/office/officeart/2011/layout/InterconnectedBlockProcess"/>
    <dgm:cxn modelId="{03FF9450-2C89-41EE-B0D8-FBDDB575C562}" type="presParOf" srcId="{9316C9A2-690A-4D93-B9D9-B7E99B44AD4B}" destId="{6F9EBFD0-6692-4A45-B67C-176382BCD5EC}" srcOrd="2" destOrd="0" presId="urn:microsoft.com/office/officeart/2011/layout/InterconnectedBlockProcess"/>
    <dgm:cxn modelId="{FA8D540C-C93E-41BF-BE0E-B5EDF0785506}" type="presParOf" srcId="{9316C9A2-690A-4D93-B9D9-B7E99B44AD4B}" destId="{D18ED1F4-106B-4562-BDB8-57224B51A952}" srcOrd="3" destOrd="0" presId="urn:microsoft.com/office/officeart/2011/layout/InterconnectedBlockProcess"/>
    <dgm:cxn modelId="{4192F046-1AA6-4546-9872-7FD4073D14E7}" type="presParOf" srcId="{D18ED1F4-106B-4562-BDB8-57224B51A952}" destId="{B3654425-EEED-4B57-835C-B7E60EC3EA76}" srcOrd="0" destOrd="0" presId="urn:microsoft.com/office/officeart/2011/layout/InterconnectedBlockProcess"/>
    <dgm:cxn modelId="{620A39E0-5A63-43EE-A946-5A8554029CCB}" type="presParOf" srcId="{9316C9A2-690A-4D93-B9D9-B7E99B44AD4B}" destId="{1D6A0393-87EC-47E8-97A7-9260D03AC254}" srcOrd="4" destOrd="0" presId="urn:microsoft.com/office/officeart/2011/layout/InterconnectedBlockProcess"/>
    <dgm:cxn modelId="{486BF187-A535-47FF-8B75-F3D6CF658CE6}" type="presParOf" srcId="{9316C9A2-690A-4D93-B9D9-B7E99B44AD4B}" destId="{0076BEFD-6C5D-46E4-8DD0-2046C8DB5B09}" srcOrd="5" destOrd="0" presId="urn:microsoft.com/office/officeart/2011/layout/InterconnectedBlockProcess"/>
    <dgm:cxn modelId="{D01250B5-5A61-4DD4-9DFD-7F8D6076B155}" type="presParOf" srcId="{9316C9A2-690A-4D93-B9D9-B7E99B44AD4B}" destId="{642C53B9-5735-4405-94C6-928602EAD5EC}" srcOrd="6" destOrd="0" presId="urn:microsoft.com/office/officeart/2011/layout/InterconnectedBlockProcess"/>
    <dgm:cxn modelId="{3FE55A4B-9C20-4A71-B878-8C6011FE647C}" type="presParOf" srcId="{642C53B9-5735-4405-94C6-928602EAD5EC}" destId="{D64C1B4E-EB48-4E32-93B5-67E6A7FE9592}" srcOrd="0" destOrd="0" presId="urn:microsoft.com/office/officeart/2011/layout/InterconnectedBlockProcess"/>
    <dgm:cxn modelId="{044541CE-DB1E-4A6B-AB8A-19C2370FDC8E}" type="presParOf" srcId="{9316C9A2-690A-4D93-B9D9-B7E99B44AD4B}" destId="{E418AB15-C502-4D32-BE90-3C3553E0C628}" srcOrd="7" destOrd="0" presId="urn:microsoft.com/office/officeart/2011/layout/InterconnectedBlockProcess"/>
    <dgm:cxn modelId="{33A6BA85-B042-410E-A6AC-CA841D53C75B}" type="presParOf" srcId="{9316C9A2-690A-4D93-B9D9-B7E99B44AD4B}" destId="{9034BAF0-1F53-48BA-82A4-4562E03ECF07}" srcOrd="8" destOrd="0" presId="urn:microsoft.com/office/officeart/2011/layout/InterconnectedBlock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589E834-C6CA-46C0-99D5-DFCAC2577281}" type="doc">
      <dgm:prSet loTypeId="urn:microsoft.com/office/officeart/2005/8/layout/cycle8" loCatId="cycle" qsTypeId="urn:microsoft.com/office/officeart/2005/8/quickstyle/simple5" qsCatId="simple" csTypeId="urn:microsoft.com/office/officeart/2005/8/colors/accent1_2" csCatId="accent1" phldr="1"/>
      <dgm:spPr/>
      <dgm:t>
        <a:bodyPr/>
        <a:lstStyle/>
        <a:p>
          <a:endParaRPr lang="en-TT"/>
        </a:p>
      </dgm:t>
    </dgm:pt>
    <dgm:pt modelId="{117412F4-E121-4FDA-BAAD-B6C5842E1F7C}">
      <dgm:prSet phldrT="[Text]"/>
      <dgm:spPr/>
      <dgm:t>
        <a:bodyPr/>
        <a:lstStyle/>
        <a:p>
          <a:r>
            <a:rPr lang="en-TT" dirty="0"/>
            <a:t>Energy</a:t>
          </a:r>
        </a:p>
      </dgm:t>
    </dgm:pt>
    <dgm:pt modelId="{FE036292-4C12-4E48-8FAB-E878164B9D63}" type="parTrans" cxnId="{0D2FF583-D45E-4F10-857B-AA9B1FFA2EE9}">
      <dgm:prSet/>
      <dgm:spPr/>
      <dgm:t>
        <a:bodyPr/>
        <a:lstStyle/>
        <a:p>
          <a:endParaRPr lang="en-TT"/>
        </a:p>
      </dgm:t>
    </dgm:pt>
    <dgm:pt modelId="{1DA9DA27-194F-4C5B-A182-3AC465FC157B}" type="sibTrans" cxnId="{0D2FF583-D45E-4F10-857B-AA9B1FFA2EE9}">
      <dgm:prSet/>
      <dgm:spPr/>
      <dgm:t>
        <a:bodyPr/>
        <a:lstStyle/>
        <a:p>
          <a:endParaRPr lang="en-TT"/>
        </a:p>
      </dgm:t>
    </dgm:pt>
    <dgm:pt modelId="{5339E11F-DD85-4D6F-9AA1-E6E93BE5878D}">
      <dgm:prSet phldrT="[Text]"/>
      <dgm:spPr/>
      <dgm:t>
        <a:bodyPr/>
        <a:lstStyle/>
        <a:p>
          <a:r>
            <a:rPr lang="en-TT" dirty="0"/>
            <a:t>Transportation</a:t>
          </a:r>
        </a:p>
      </dgm:t>
    </dgm:pt>
    <dgm:pt modelId="{6FDAE122-F34D-49F1-A5E3-3852D5DF98FB}" type="parTrans" cxnId="{84E69B4A-19C6-49C2-A42D-C3E5E02ABE85}">
      <dgm:prSet/>
      <dgm:spPr/>
      <dgm:t>
        <a:bodyPr/>
        <a:lstStyle/>
        <a:p>
          <a:endParaRPr lang="en-TT"/>
        </a:p>
      </dgm:t>
    </dgm:pt>
    <dgm:pt modelId="{51654785-67F3-4B80-B466-4EC4B40F6D76}" type="sibTrans" cxnId="{84E69B4A-19C6-49C2-A42D-C3E5E02ABE85}">
      <dgm:prSet/>
      <dgm:spPr/>
      <dgm:t>
        <a:bodyPr/>
        <a:lstStyle/>
        <a:p>
          <a:endParaRPr lang="en-TT"/>
        </a:p>
      </dgm:t>
    </dgm:pt>
    <dgm:pt modelId="{10BB6B7E-8334-45CA-8418-B994225BF168}">
      <dgm:prSet phldrT="[Text]"/>
      <dgm:spPr/>
      <dgm:t>
        <a:bodyPr/>
        <a:lstStyle/>
        <a:p>
          <a:pPr rtl="0"/>
          <a:r>
            <a:rPr lang="en-TT" dirty="0"/>
            <a:t>Tourism</a:t>
          </a:r>
          <a:r>
            <a:rPr lang="en-TT" dirty="0">
              <a:latin typeface="Calibri Light" panose="020F0302020204030204"/>
            </a:rPr>
            <a:t> / Agriculture</a:t>
          </a:r>
          <a:endParaRPr lang="en-TT" dirty="0"/>
        </a:p>
      </dgm:t>
    </dgm:pt>
    <dgm:pt modelId="{12B672C5-A681-4BF9-BE7F-D22F6CA432CE}" type="parTrans" cxnId="{CEE42207-6FE2-48D8-8BDF-A4E46AADF0A9}">
      <dgm:prSet/>
      <dgm:spPr/>
      <dgm:t>
        <a:bodyPr/>
        <a:lstStyle/>
        <a:p>
          <a:endParaRPr lang="en-TT"/>
        </a:p>
      </dgm:t>
    </dgm:pt>
    <dgm:pt modelId="{DFA00585-B91C-4838-A09E-ADC38BAEAB92}" type="sibTrans" cxnId="{CEE42207-6FE2-48D8-8BDF-A4E46AADF0A9}">
      <dgm:prSet/>
      <dgm:spPr/>
      <dgm:t>
        <a:bodyPr/>
        <a:lstStyle/>
        <a:p>
          <a:endParaRPr lang="en-TT"/>
        </a:p>
      </dgm:t>
    </dgm:pt>
    <dgm:pt modelId="{9EF0FB60-C8D0-4F12-B43C-8A2CF88A1DFA}" type="pres">
      <dgm:prSet presAssocID="{2589E834-C6CA-46C0-99D5-DFCAC2577281}" presName="compositeShape" presStyleCnt="0">
        <dgm:presLayoutVars>
          <dgm:chMax val="7"/>
          <dgm:dir/>
          <dgm:resizeHandles val="exact"/>
        </dgm:presLayoutVars>
      </dgm:prSet>
      <dgm:spPr/>
    </dgm:pt>
    <dgm:pt modelId="{A23B3294-5930-4C95-8563-7FA072C7D3BE}" type="pres">
      <dgm:prSet presAssocID="{2589E834-C6CA-46C0-99D5-DFCAC2577281}" presName="wedge1" presStyleLbl="node1" presStyleIdx="0" presStyleCnt="3"/>
      <dgm:spPr/>
    </dgm:pt>
    <dgm:pt modelId="{756D0F37-4170-42A5-A9F3-7D44CDC083C3}" type="pres">
      <dgm:prSet presAssocID="{2589E834-C6CA-46C0-99D5-DFCAC2577281}" presName="dummy1a" presStyleCnt="0"/>
      <dgm:spPr/>
    </dgm:pt>
    <dgm:pt modelId="{630567CB-8AC8-4FA3-963D-09039FEAADCB}" type="pres">
      <dgm:prSet presAssocID="{2589E834-C6CA-46C0-99D5-DFCAC2577281}" presName="dummy1b" presStyleCnt="0"/>
      <dgm:spPr/>
    </dgm:pt>
    <dgm:pt modelId="{1886BC96-DF3A-42A2-A9E4-A6BFB0A0A3F9}" type="pres">
      <dgm:prSet presAssocID="{2589E834-C6CA-46C0-99D5-DFCAC2577281}" presName="wedge1Tx" presStyleLbl="node1" presStyleIdx="0" presStyleCnt="3">
        <dgm:presLayoutVars>
          <dgm:chMax val="0"/>
          <dgm:chPref val="0"/>
          <dgm:bulletEnabled val="1"/>
        </dgm:presLayoutVars>
      </dgm:prSet>
      <dgm:spPr/>
    </dgm:pt>
    <dgm:pt modelId="{6CA07C8C-1E38-4E96-B5F1-1BD160108573}" type="pres">
      <dgm:prSet presAssocID="{2589E834-C6CA-46C0-99D5-DFCAC2577281}" presName="wedge2" presStyleLbl="node1" presStyleIdx="1" presStyleCnt="3"/>
      <dgm:spPr/>
    </dgm:pt>
    <dgm:pt modelId="{5734CD84-3F62-440A-9A0E-0FFEE817759C}" type="pres">
      <dgm:prSet presAssocID="{2589E834-C6CA-46C0-99D5-DFCAC2577281}" presName="dummy2a" presStyleCnt="0"/>
      <dgm:spPr/>
    </dgm:pt>
    <dgm:pt modelId="{774DC0B0-158A-4E5A-ABD4-3D5FAB7793E5}" type="pres">
      <dgm:prSet presAssocID="{2589E834-C6CA-46C0-99D5-DFCAC2577281}" presName="dummy2b" presStyleCnt="0"/>
      <dgm:spPr/>
    </dgm:pt>
    <dgm:pt modelId="{293841F1-23A6-4830-B4CB-29FA17542096}" type="pres">
      <dgm:prSet presAssocID="{2589E834-C6CA-46C0-99D5-DFCAC2577281}" presName="wedge2Tx" presStyleLbl="node1" presStyleIdx="1" presStyleCnt="3">
        <dgm:presLayoutVars>
          <dgm:chMax val="0"/>
          <dgm:chPref val="0"/>
          <dgm:bulletEnabled val="1"/>
        </dgm:presLayoutVars>
      </dgm:prSet>
      <dgm:spPr/>
    </dgm:pt>
    <dgm:pt modelId="{9D284CEC-E186-46C9-88CB-083DF8B923C2}" type="pres">
      <dgm:prSet presAssocID="{2589E834-C6CA-46C0-99D5-DFCAC2577281}" presName="wedge3" presStyleLbl="node1" presStyleIdx="2" presStyleCnt="3"/>
      <dgm:spPr/>
    </dgm:pt>
    <dgm:pt modelId="{2D12D6C1-791E-475F-A84B-9031B33595C0}" type="pres">
      <dgm:prSet presAssocID="{2589E834-C6CA-46C0-99D5-DFCAC2577281}" presName="dummy3a" presStyleCnt="0"/>
      <dgm:spPr/>
    </dgm:pt>
    <dgm:pt modelId="{CF47E393-6792-4EA7-8BDF-453BEA43C1F7}" type="pres">
      <dgm:prSet presAssocID="{2589E834-C6CA-46C0-99D5-DFCAC2577281}" presName="dummy3b" presStyleCnt="0"/>
      <dgm:spPr/>
    </dgm:pt>
    <dgm:pt modelId="{0C18B1F2-CD13-42E0-BCC6-54720270915F}" type="pres">
      <dgm:prSet presAssocID="{2589E834-C6CA-46C0-99D5-DFCAC2577281}" presName="wedge3Tx" presStyleLbl="node1" presStyleIdx="2" presStyleCnt="3">
        <dgm:presLayoutVars>
          <dgm:chMax val="0"/>
          <dgm:chPref val="0"/>
          <dgm:bulletEnabled val="1"/>
        </dgm:presLayoutVars>
      </dgm:prSet>
      <dgm:spPr/>
    </dgm:pt>
    <dgm:pt modelId="{8B522F1A-9A42-4F26-A856-F0F1783BA9F7}" type="pres">
      <dgm:prSet presAssocID="{1DA9DA27-194F-4C5B-A182-3AC465FC157B}" presName="arrowWedge1" presStyleLbl="fgSibTrans2D1" presStyleIdx="0" presStyleCnt="3"/>
      <dgm:spPr/>
    </dgm:pt>
    <dgm:pt modelId="{D39F6097-CABB-4074-81EB-C3F8BE8FB6B5}" type="pres">
      <dgm:prSet presAssocID="{51654785-67F3-4B80-B466-4EC4B40F6D76}" presName="arrowWedge2" presStyleLbl="fgSibTrans2D1" presStyleIdx="1" presStyleCnt="3"/>
      <dgm:spPr/>
    </dgm:pt>
    <dgm:pt modelId="{B31F1CF5-3D67-4E3C-BF64-B868DAB33DC1}" type="pres">
      <dgm:prSet presAssocID="{DFA00585-B91C-4838-A09E-ADC38BAEAB92}" presName="arrowWedge3" presStyleLbl="fgSibTrans2D1" presStyleIdx="2" presStyleCnt="3"/>
      <dgm:spPr/>
    </dgm:pt>
  </dgm:ptLst>
  <dgm:cxnLst>
    <dgm:cxn modelId="{CEE42207-6FE2-48D8-8BDF-A4E46AADF0A9}" srcId="{2589E834-C6CA-46C0-99D5-DFCAC2577281}" destId="{10BB6B7E-8334-45CA-8418-B994225BF168}" srcOrd="2" destOrd="0" parTransId="{12B672C5-A681-4BF9-BE7F-D22F6CA432CE}" sibTransId="{DFA00585-B91C-4838-A09E-ADC38BAEAB92}"/>
    <dgm:cxn modelId="{5558001A-FE0E-4EE2-BA58-F55C6B9BE7D1}" type="presOf" srcId="{117412F4-E121-4FDA-BAAD-B6C5842E1F7C}" destId="{1886BC96-DF3A-42A2-A9E4-A6BFB0A0A3F9}" srcOrd="1" destOrd="0" presId="urn:microsoft.com/office/officeart/2005/8/layout/cycle8"/>
    <dgm:cxn modelId="{F3DD7224-31E8-4861-84B6-624F0A7664D8}" type="presOf" srcId="{5339E11F-DD85-4D6F-9AA1-E6E93BE5878D}" destId="{293841F1-23A6-4830-B4CB-29FA17542096}" srcOrd="1" destOrd="0" presId="urn:microsoft.com/office/officeart/2005/8/layout/cycle8"/>
    <dgm:cxn modelId="{84E69B4A-19C6-49C2-A42D-C3E5E02ABE85}" srcId="{2589E834-C6CA-46C0-99D5-DFCAC2577281}" destId="{5339E11F-DD85-4D6F-9AA1-E6E93BE5878D}" srcOrd="1" destOrd="0" parTransId="{6FDAE122-F34D-49F1-A5E3-3852D5DF98FB}" sibTransId="{51654785-67F3-4B80-B466-4EC4B40F6D76}"/>
    <dgm:cxn modelId="{DE2AF679-2CF6-4534-827C-715B73EBC605}" type="presOf" srcId="{5339E11F-DD85-4D6F-9AA1-E6E93BE5878D}" destId="{6CA07C8C-1E38-4E96-B5F1-1BD160108573}" srcOrd="0" destOrd="0" presId="urn:microsoft.com/office/officeart/2005/8/layout/cycle8"/>
    <dgm:cxn modelId="{0D2FF583-D45E-4F10-857B-AA9B1FFA2EE9}" srcId="{2589E834-C6CA-46C0-99D5-DFCAC2577281}" destId="{117412F4-E121-4FDA-BAAD-B6C5842E1F7C}" srcOrd="0" destOrd="0" parTransId="{FE036292-4C12-4E48-8FAB-E878164B9D63}" sibTransId="{1DA9DA27-194F-4C5B-A182-3AC465FC157B}"/>
    <dgm:cxn modelId="{DBC6D6B2-9A11-4512-BEB7-CD16B54AA22B}" type="presOf" srcId="{10BB6B7E-8334-45CA-8418-B994225BF168}" destId="{0C18B1F2-CD13-42E0-BCC6-54720270915F}" srcOrd="1" destOrd="0" presId="urn:microsoft.com/office/officeart/2005/8/layout/cycle8"/>
    <dgm:cxn modelId="{A20248D0-E3DD-449C-A4F5-57C37AE27432}" type="presOf" srcId="{10BB6B7E-8334-45CA-8418-B994225BF168}" destId="{9D284CEC-E186-46C9-88CB-083DF8B923C2}" srcOrd="0" destOrd="0" presId="urn:microsoft.com/office/officeart/2005/8/layout/cycle8"/>
    <dgm:cxn modelId="{474481D7-89ED-4F8B-975B-07933E402BBF}" type="presOf" srcId="{2589E834-C6CA-46C0-99D5-DFCAC2577281}" destId="{9EF0FB60-C8D0-4F12-B43C-8A2CF88A1DFA}" srcOrd="0" destOrd="0" presId="urn:microsoft.com/office/officeart/2005/8/layout/cycle8"/>
    <dgm:cxn modelId="{71A192E5-5C87-4141-BF8B-03D5443EA039}" type="presOf" srcId="{117412F4-E121-4FDA-BAAD-B6C5842E1F7C}" destId="{A23B3294-5930-4C95-8563-7FA072C7D3BE}" srcOrd="0" destOrd="0" presId="urn:microsoft.com/office/officeart/2005/8/layout/cycle8"/>
    <dgm:cxn modelId="{A70AD2C3-FF63-4BB2-9D98-1BFCC0909017}" type="presParOf" srcId="{9EF0FB60-C8D0-4F12-B43C-8A2CF88A1DFA}" destId="{A23B3294-5930-4C95-8563-7FA072C7D3BE}" srcOrd="0" destOrd="0" presId="urn:microsoft.com/office/officeart/2005/8/layout/cycle8"/>
    <dgm:cxn modelId="{C3683D47-D623-446F-8D6F-5725626A7EB1}" type="presParOf" srcId="{9EF0FB60-C8D0-4F12-B43C-8A2CF88A1DFA}" destId="{756D0F37-4170-42A5-A9F3-7D44CDC083C3}" srcOrd="1" destOrd="0" presId="urn:microsoft.com/office/officeart/2005/8/layout/cycle8"/>
    <dgm:cxn modelId="{817B3276-0389-4F1D-8C44-AF7EE4090292}" type="presParOf" srcId="{9EF0FB60-C8D0-4F12-B43C-8A2CF88A1DFA}" destId="{630567CB-8AC8-4FA3-963D-09039FEAADCB}" srcOrd="2" destOrd="0" presId="urn:microsoft.com/office/officeart/2005/8/layout/cycle8"/>
    <dgm:cxn modelId="{DEFCE56C-6B24-4717-848E-E29640FF7EDD}" type="presParOf" srcId="{9EF0FB60-C8D0-4F12-B43C-8A2CF88A1DFA}" destId="{1886BC96-DF3A-42A2-A9E4-A6BFB0A0A3F9}" srcOrd="3" destOrd="0" presId="urn:microsoft.com/office/officeart/2005/8/layout/cycle8"/>
    <dgm:cxn modelId="{978F052F-0ACA-4E8B-BBA5-BB159D237F16}" type="presParOf" srcId="{9EF0FB60-C8D0-4F12-B43C-8A2CF88A1DFA}" destId="{6CA07C8C-1E38-4E96-B5F1-1BD160108573}" srcOrd="4" destOrd="0" presId="urn:microsoft.com/office/officeart/2005/8/layout/cycle8"/>
    <dgm:cxn modelId="{0A40EBCF-8BB3-406C-B8A4-219D4BE04826}" type="presParOf" srcId="{9EF0FB60-C8D0-4F12-B43C-8A2CF88A1DFA}" destId="{5734CD84-3F62-440A-9A0E-0FFEE817759C}" srcOrd="5" destOrd="0" presId="urn:microsoft.com/office/officeart/2005/8/layout/cycle8"/>
    <dgm:cxn modelId="{CF34DA53-F8CE-4BC8-875A-26500F9C9B88}" type="presParOf" srcId="{9EF0FB60-C8D0-4F12-B43C-8A2CF88A1DFA}" destId="{774DC0B0-158A-4E5A-ABD4-3D5FAB7793E5}" srcOrd="6" destOrd="0" presId="urn:microsoft.com/office/officeart/2005/8/layout/cycle8"/>
    <dgm:cxn modelId="{DBE42F10-A1DC-4328-B281-DCD5ADAB6162}" type="presParOf" srcId="{9EF0FB60-C8D0-4F12-B43C-8A2CF88A1DFA}" destId="{293841F1-23A6-4830-B4CB-29FA17542096}" srcOrd="7" destOrd="0" presId="urn:microsoft.com/office/officeart/2005/8/layout/cycle8"/>
    <dgm:cxn modelId="{4F0FFD71-98DE-406F-9905-8C577DAC3BC8}" type="presParOf" srcId="{9EF0FB60-C8D0-4F12-B43C-8A2CF88A1DFA}" destId="{9D284CEC-E186-46C9-88CB-083DF8B923C2}" srcOrd="8" destOrd="0" presId="urn:microsoft.com/office/officeart/2005/8/layout/cycle8"/>
    <dgm:cxn modelId="{575B2EE1-A2DD-4022-8E33-E600A4292765}" type="presParOf" srcId="{9EF0FB60-C8D0-4F12-B43C-8A2CF88A1DFA}" destId="{2D12D6C1-791E-475F-A84B-9031B33595C0}" srcOrd="9" destOrd="0" presId="urn:microsoft.com/office/officeart/2005/8/layout/cycle8"/>
    <dgm:cxn modelId="{A9F73A73-10C6-4856-90C9-64E5CF3D87EE}" type="presParOf" srcId="{9EF0FB60-C8D0-4F12-B43C-8A2CF88A1DFA}" destId="{CF47E393-6792-4EA7-8BDF-453BEA43C1F7}" srcOrd="10" destOrd="0" presId="urn:microsoft.com/office/officeart/2005/8/layout/cycle8"/>
    <dgm:cxn modelId="{9C479725-0F69-4921-B46A-39E40CBFA44A}" type="presParOf" srcId="{9EF0FB60-C8D0-4F12-B43C-8A2CF88A1DFA}" destId="{0C18B1F2-CD13-42E0-BCC6-54720270915F}" srcOrd="11" destOrd="0" presId="urn:microsoft.com/office/officeart/2005/8/layout/cycle8"/>
    <dgm:cxn modelId="{36A6401E-5888-4F07-9D27-61979FC4D110}" type="presParOf" srcId="{9EF0FB60-C8D0-4F12-B43C-8A2CF88A1DFA}" destId="{8B522F1A-9A42-4F26-A856-F0F1783BA9F7}" srcOrd="12" destOrd="0" presId="urn:microsoft.com/office/officeart/2005/8/layout/cycle8"/>
    <dgm:cxn modelId="{025EDBB3-5071-424E-A71E-4176932C7DC7}" type="presParOf" srcId="{9EF0FB60-C8D0-4F12-B43C-8A2CF88A1DFA}" destId="{D39F6097-CABB-4074-81EB-C3F8BE8FB6B5}" srcOrd="13" destOrd="0" presId="urn:microsoft.com/office/officeart/2005/8/layout/cycle8"/>
    <dgm:cxn modelId="{3E87942F-B4B5-44DD-A6ED-C6065683C4EF}" type="presParOf" srcId="{9EF0FB60-C8D0-4F12-B43C-8A2CF88A1DFA}" destId="{B31F1CF5-3D67-4E3C-BF64-B868DAB33DC1}"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2AE075C-4E31-42D5-8E7A-10AFB959A924}" type="doc">
      <dgm:prSet loTypeId="urn:microsoft.com/office/officeart/2005/8/layout/equation2" loCatId="process" qsTypeId="urn:microsoft.com/office/officeart/2005/8/quickstyle/3d2" qsCatId="3D" csTypeId="urn:microsoft.com/office/officeart/2005/8/colors/accent6_2" csCatId="accent6" phldr="1"/>
      <dgm:spPr/>
      <dgm:t>
        <a:bodyPr/>
        <a:lstStyle/>
        <a:p>
          <a:endParaRPr lang="en-TT"/>
        </a:p>
      </dgm:t>
    </dgm:pt>
    <dgm:pt modelId="{2349A7BE-F28B-4753-99F1-6A866497752E}">
      <dgm:prSet phldrT="[Text]" custT="1"/>
      <dgm:spPr/>
      <dgm:t>
        <a:bodyPr/>
        <a:lstStyle/>
        <a:p>
          <a:r>
            <a:rPr lang="en-TT" sz="1600" dirty="0"/>
            <a:t>Social</a:t>
          </a:r>
        </a:p>
      </dgm:t>
    </dgm:pt>
    <dgm:pt modelId="{FFCC43FC-5CC2-46B6-9E5E-8ED3FB272850}" type="parTrans" cxnId="{38021563-75D9-49E0-808F-EF650E9CE6B9}">
      <dgm:prSet/>
      <dgm:spPr/>
      <dgm:t>
        <a:bodyPr/>
        <a:lstStyle/>
        <a:p>
          <a:endParaRPr lang="en-TT"/>
        </a:p>
      </dgm:t>
    </dgm:pt>
    <dgm:pt modelId="{C0C358C5-153A-4331-B8E5-C56AFDAC5085}" type="sibTrans" cxnId="{38021563-75D9-49E0-808F-EF650E9CE6B9}">
      <dgm:prSet/>
      <dgm:spPr/>
      <dgm:t>
        <a:bodyPr/>
        <a:lstStyle/>
        <a:p>
          <a:endParaRPr lang="en-TT"/>
        </a:p>
      </dgm:t>
    </dgm:pt>
    <dgm:pt modelId="{4E52FA25-9B8D-4BB7-B81E-B4F984C02524}">
      <dgm:prSet phldrT="[Text]" custT="1"/>
      <dgm:spPr/>
      <dgm:t>
        <a:bodyPr/>
        <a:lstStyle/>
        <a:p>
          <a:r>
            <a:rPr lang="en-TT" sz="1050" dirty="0"/>
            <a:t>Economic</a:t>
          </a:r>
        </a:p>
      </dgm:t>
    </dgm:pt>
    <dgm:pt modelId="{3CB7BB74-88DF-4AC6-AA68-00B1C0A7DE41}" type="parTrans" cxnId="{B1D205E1-A2B1-42CF-8031-F7117436CAE2}">
      <dgm:prSet/>
      <dgm:spPr/>
      <dgm:t>
        <a:bodyPr/>
        <a:lstStyle/>
        <a:p>
          <a:endParaRPr lang="en-TT"/>
        </a:p>
      </dgm:t>
    </dgm:pt>
    <dgm:pt modelId="{2AD9CF98-39B7-42AD-A243-34A1061656AA}" type="sibTrans" cxnId="{B1D205E1-A2B1-42CF-8031-F7117436CAE2}">
      <dgm:prSet/>
      <dgm:spPr/>
      <dgm:t>
        <a:bodyPr/>
        <a:lstStyle/>
        <a:p>
          <a:endParaRPr lang="en-TT"/>
        </a:p>
      </dgm:t>
    </dgm:pt>
    <dgm:pt modelId="{5C0E383D-453E-43A5-8B7C-872300E50BBE}">
      <dgm:prSet phldrT="[Text]" custT="1"/>
      <dgm:spPr/>
      <dgm:t>
        <a:bodyPr/>
        <a:lstStyle/>
        <a:p>
          <a:r>
            <a:rPr lang="en-TT" sz="800" dirty="0"/>
            <a:t>Environmental</a:t>
          </a:r>
        </a:p>
      </dgm:t>
    </dgm:pt>
    <dgm:pt modelId="{1840EDB1-9F49-46BF-9708-1AEA43832ABE}" type="parTrans" cxnId="{78F76888-3068-4D88-AD79-1813B4816059}">
      <dgm:prSet/>
      <dgm:spPr/>
      <dgm:t>
        <a:bodyPr/>
        <a:lstStyle/>
        <a:p>
          <a:endParaRPr lang="en-TT"/>
        </a:p>
      </dgm:t>
    </dgm:pt>
    <dgm:pt modelId="{46B65FFE-9914-4CAD-98B1-017406F7D3F4}" type="sibTrans" cxnId="{78F76888-3068-4D88-AD79-1813B4816059}">
      <dgm:prSet/>
      <dgm:spPr/>
      <dgm:t>
        <a:bodyPr/>
        <a:lstStyle/>
        <a:p>
          <a:endParaRPr lang="en-TT"/>
        </a:p>
      </dgm:t>
    </dgm:pt>
    <dgm:pt modelId="{FDEC28CE-061C-4D68-A7E6-FEDCD8510131}">
      <dgm:prSet phldrT="[Text]"/>
      <dgm:spPr/>
      <dgm:t>
        <a:bodyPr/>
        <a:lstStyle/>
        <a:p>
          <a:r>
            <a:rPr lang="en-TT" dirty="0"/>
            <a:t>Sustainable </a:t>
          </a:r>
        </a:p>
        <a:p>
          <a:r>
            <a:rPr lang="en-TT" dirty="0"/>
            <a:t>Transportation</a:t>
          </a:r>
        </a:p>
      </dgm:t>
    </dgm:pt>
    <dgm:pt modelId="{10BA86B1-45FF-43D4-A5BC-9BE1F43720FC}" type="parTrans" cxnId="{B04F211A-428C-46BA-8E69-6D894028CD3A}">
      <dgm:prSet/>
      <dgm:spPr/>
      <dgm:t>
        <a:bodyPr/>
        <a:lstStyle/>
        <a:p>
          <a:endParaRPr lang="en-TT"/>
        </a:p>
      </dgm:t>
    </dgm:pt>
    <dgm:pt modelId="{362F52AC-2A01-4EE5-BA5C-74B72C1F76E4}" type="sibTrans" cxnId="{B04F211A-428C-46BA-8E69-6D894028CD3A}">
      <dgm:prSet/>
      <dgm:spPr/>
      <dgm:t>
        <a:bodyPr/>
        <a:lstStyle/>
        <a:p>
          <a:endParaRPr lang="en-TT"/>
        </a:p>
      </dgm:t>
    </dgm:pt>
    <dgm:pt modelId="{CCB1AFFB-45DC-4709-AD6E-DBE7F1B637BE}" type="pres">
      <dgm:prSet presAssocID="{02AE075C-4E31-42D5-8E7A-10AFB959A924}" presName="Name0" presStyleCnt="0">
        <dgm:presLayoutVars>
          <dgm:dir/>
          <dgm:resizeHandles val="exact"/>
        </dgm:presLayoutVars>
      </dgm:prSet>
      <dgm:spPr/>
    </dgm:pt>
    <dgm:pt modelId="{3698AC62-164D-4353-AF29-EF02A41B77B2}" type="pres">
      <dgm:prSet presAssocID="{02AE075C-4E31-42D5-8E7A-10AFB959A924}" presName="vNodes" presStyleCnt="0"/>
      <dgm:spPr/>
    </dgm:pt>
    <dgm:pt modelId="{D4D75611-4660-4983-A3FE-A92D23B04FEE}" type="pres">
      <dgm:prSet presAssocID="{2349A7BE-F28B-4753-99F1-6A866497752E}" presName="node" presStyleLbl="node1" presStyleIdx="0" presStyleCnt="4">
        <dgm:presLayoutVars>
          <dgm:bulletEnabled val="1"/>
        </dgm:presLayoutVars>
      </dgm:prSet>
      <dgm:spPr/>
    </dgm:pt>
    <dgm:pt modelId="{148772D3-8497-4B2F-9231-86A28C9BF361}" type="pres">
      <dgm:prSet presAssocID="{C0C358C5-153A-4331-B8E5-C56AFDAC5085}" presName="spacerT" presStyleCnt="0"/>
      <dgm:spPr/>
    </dgm:pt>
    <dgm:pt modelId="{FE30489E-3BE2-4E32-AA55-21773A71B42B}" type="pres">
      <dgm:prSet presAssocID="{C0C358C5-153A-4331-B8E5-C56AFDAC5085}" presName="sibTrans" presStyleLbl="sibTrans2D1" presStyleIdx="0" presStyleCnt="3"/>
      <dgm:spPr/>
    </dgm:pt>
    <dgm:pt modelId="{8B1FCC6D-9185-4A69-92B5-1D58D2D4EFB1}" type="pres">
      <dgm:prSet presAssocID="{C0C358C5-153A-4331-B8E5-C56AFDAC5085}" presName="spacerB" presStyleCnt="0"/>
      <dgm:spPr/>
    </dgm:pt>
    <dgm:pt modelId="{99DE0B34-5A98-4B31-A1DD-BC6844768B27}" type="pres">
      <dgm:prSet presAssocID="{4E52FA25-9B8D-4BB7-B81E-B4F984C02524}" presName="node" presStyleLbl="node1" presStyleIdx="1" presStyleCnt="4">
        <dgm:presLayoutVars>
          <dgm:bulletEnabled val="1"/>
        </dgm:presLayoutVars>
      </dgm:prSet>
      <dgm:spPr/>
    </dgm:pt>
    <dgm:pt modelId="{DAFDE92C-D60D-41B4-B587-070630146A78}" type="pres">
      <dgm:prSet presAssocID="{2AD9CF98-39B7-42AD-A243-34A1061656AA}" presName="spacerT" presStyleCnt="0"/>
      <dgm:spPr/>
    </dgm:pt>
    <dgm:pt modelId="{7A620BA7-E7D3-44F7-A156-A42FEE3381C1}" type="pres">
      <dgm:prSet presAssocID="{2AD9CF98-39B7-42AD-A243-34A1061656AA}" presName="sibTrans" presStyleLbl="sibTrans2D1" presStyleIdx="1" presStyleCnt="3"/>
      <dgm:spPr/>
    </dgm:pt>
    <dgm:pt modelId="{F6E0E53E-1A34-4D18-80A0-7E0CB64003C4}" type="pres">
      <dgm:prSet presAssocID="{2AD9CF98-39B7-42AD-A243-34A1061656AA}" presName="spacerB" presStyleCnt="0"/>
      <dgm:spPr/>
    </dgm:pt>
    <dgm:pt modelId="{39485FAC-ADD9-498A-BB55-3EB1713C8381}" type="pres">
      <dgm:prSet presAssocID="{5C0E383D-453E-43A5-8B7C-872300E50BBE}" presName="node" presStyleLbl="node1" presStyleIdx="2" presStyleCnt="4">
        <dgm:presLayoutVars>
          <dgm:bulletEnabled val="1"/>
        </dgm:presLayoutVars>
      </dgm:prSet>
      <dgm:spPr/>
    </dgm:pt>
    <dgm:pt modelId="{6BCA4455-F974-4805-8F46-4E1DAAE03721}" type="pres">
      <dgm:prSet presAssocID="{02AE075C-4E31-42D5-8E7A-10AFB959A924}" presName="sibTransLast" presStyleLbl="sibTrans2D1" presStyleIdx="2" presStyleCnt="3"/>
      <dgm:spPr/>
    </dgm:pt>
    <dgm:pt modelId="{D40362F2-75CA-4357-BB13-EE70E6ED1357}" type="pres">
      <dgm:prSet presAssocID="{02AE075C-4E31-42D5-8E7A-10AFB959A924}" presName="connectorText" presStyleLbl="sibTrans2D1" presStyleIdx="2" presStyleCnt="3"/>
      <dgm:spPr/>
    </dgm:pt>
    <dgm:pt modelId="{EB3DD559-82FD-4E7A-BA3A-F850A45A2654}" type="pres">
      <dgm:prSet presAssocID="{02AE075C-4E31-42D5-8E7A-10AFB959A924}" presName="lastNode" presStyleLbl="node1" presStyleIdx="3" presStyleCnt="4">
        <dgm:presLayoutVars>
          <dgm:bulletEnabled val="1"/>
        </dgm:presLayoutVars>
      </dgm:prSet>
      <dgm:spPr/>
    </dgm:pt>
  </dgm:ptLst>
  <dgm:cxnLst>
    <dgm:cxn modelId="{ACEBBF02-CDD3-48DA-B40D-F6814EF893A2}" type="presOf" srcId="{4E52FA25-9B8D-4BB7-B81E-B4F984C02524}" destId="{99DE0B34-5A98-4B31-A1DD-BC6844768B27}" srcOrd="0" destOrd="0" presId="urn:microsoft.com/office/officeart/2005/8/layout/equation2"/>
    <dgm:cxn modelId="{B04F211A-428C-46BA-8E69-6D894028CD3A}" srcId="{02AE075C-4E31-42D5-8E7A-10AFB959A924}" destId="{FDEC28CE-061C-4D68-A7E6-FEDCD8510131}" srcOrd="3" destOrd="0" parTransId="{10BA86B1-45FF-43D4-A5BC-9BE1F43720FC}" sibTransId="{362F52AC-2A01-4EE5-BA5C-74B72C1F76E4}"/>
    <dgm:cxn modelId="{76C48127-051A-4938-A1FE-D92139A47984}" type="presOf" srcId="{C0C358C5-153A-4331-B8E5-C56AFDAC5085}" destId="{FE30489E-3BE2-4E32-AA55-21773A71B42B}" srcOrd="0" destOrd="0" presId="urn:microsoft.com/office/officeart/2005/8/layout/equation2"/>
    <dgm:cxn modelId="{38021563-75D9-49E0-808F-EF650E9CE6B9}" srcId="{02AE075C-4E31-42D5-8E7A-10AFB959A924}" destId="{2349A7BE-F28B-4753-99F1-6A866497752E}" srcOrd="0" destOrd="0" parTransId="{FFCC43FC-5CC2-46B6-9E5E-8ED3FB272850}" sibTransId="{C0C358C5-153A-4331-B8E5-C56AFDAC5085}"/>
    <dgm:cxn modelId="{79AC7450-E784-4D18-9C78-2687D4055C49}" type="presOf" srcId="{FDEC28CE-061C-4D68-A7E6-FEDCD8510131}" destId="{EB3DD559-82FD-4E7A-BA3A-F850A45A2654}" srcOrd="0" destOrd="0" presId="urn:microsoft.com/office/officeart/2005/8/layout/equation2"/>
    <dgm:cxn modelId="{78F76888-3068-4D88-AD79-1813B4816059}" srcId="{02AE075C-4E31-42D5-8E7A-10AFB959A924}" destId="{5C0E383D-453E-43A5-8B7C-872300E50BBE}" srcOrd="2" destOrd="0" parTransId="{1840EDB1-9F49-46BF-9708-1AEA43832ABE}" sibTransId="{46B65FFE-9914-4CAD-98B1-017406F7D3F4}"/>
    <dgm:cxn modelId="{776EF698-95D7-4BAF-A6E0-498A5427E888}" type="presOf" srcId="{5C0E383D-453E-43A5-8B7C-872300E50BBE}" destId="{39485FAC-ADD9-498A-BB55-3EB1713C8381}" srcOrd="0" destOrd="0" presId="urn:microsoft.com/office/officeart/2005/8/layout/equation2"/>
    <dgm:cxn modelId="{0A999BA7-B66C-46F4-8E00-F0491571F756}" type="presOf" srcId="{02AE075C-4E31-42D5-8E7A-10AFB959A924}" destId="{CCB1AFFB-45DC-4709-AD6E-DBE7F1B637BE}" srcOrd="0" destOrd="0" presId="urn:microsoft.com/office/officeart/2005/8/layout/equation2"/>
    <dgm:cxn modelId="{A2D504AA-5F96-4CF6-9845-02488D1B7742}" type="presOf" srcId="{46B65FFE-9914-4CAD-98B1-017406F7D3F4}" destId="{D40362F2-75CA-4357-BB13-EE70E6ED1357}" srcOrd="1" destOrd="0" presId="urn:microsoft.com/office/officeart/2005/8/layout/equation2"/>
    <dgm:cxn modelId="{DF45A3AD-0979-456E-9752-84DAF8AF0007}" type="presOf" srcId="{2AD9CF98-39B7-42AD-A243-34A1061656AA}" destId="{7A620BA7-E7D3-44F7-A156-A42FEE3381C1}" srcOrd="0" destOrd="0" presId="urn:microsoft.com/office/officeart/2005/8/layout/equation2"/>
    <dgm:cxn modelId="{5395BBAF-66AB-4BEC-8D0D-63AB02F0F382}" type="presOf" srcId="{46B65FFE-9914-4CAD-98B1-017406F7D3F4}" destId="{6BCA4455-F974-4805-8F46-4E1DAAE03721}" srcOrd="0" destOrd="0" presId="urn:microsoft.com/office/officeart/2005/8/layout/equation2"/>
    <dgm:cxn modelId="{B1D205E1-A2B1-42CF-8031-F7117436CAE2}" srcId="{02AE075C-4E31-42D5-8E7A-10AFB959A924}" destId="{4E52FA25-9B8D-4BB7-B81E-B4F984C02524}" srcOrd="1" destOrd="0" parTransId="{3CB7BB74-88DF-4AC6-AA68-00B1C0A7DE41}" sibTransId="{2AD9CF98-39B7-42AD-A243-34A1061656AA}"/>
    <dgm:cxn modelId="{6D88EBE9-8B75-4C4F-A5F5-3EE11F2BF640}" type="presOf" srcId="{2349A7BE-F28B-4753-99F1-6A866497752E}" destId="{D4D75611-4660-4983-A3FE-A92D23B04FEE}" srcOrd="0" destOrd="0" presId="urn:microsoft.com/office/officeart/2005/8/layout/equation2"/>
    <dgm:cxn modelId="{268690E3-13DD-4B97-9F94-8F35BF400098}" type="presParOf" srcId="{CCB1AFFB-45DC-4709-AD6E-DBE7F1B637BE}" destId="{3698AC62-164D-4353-AF29-EF02A41B77B2}" srcOrd="0" destOrd="0" presId="urn:microsoft.com/office/officeart/2005/8/layout/equation2"/>
    <dgm:cxn modelId="{58F61624-AF2E-45B2-B40F-9DB75C869C3E}" type="presParOf" srcId="{3698AC62-164D-4353-AF29-EF02A41B77B2}" destId="{D4D75611-4660-4983-A3FE-A92D23B04FEE}" srcOrd="0" destOrd="0" presId="urn:microsoft.com/office/officeart/2005/8/layout/equation2"/>
    <dgm:cxn modelId="{E49FC01C-6FA5-4833-8B2D-D8E82F302682}" type="presParOf" srcId="{3698AC62-164D-4353-AF29-EF02A41B77B2}" destId="{148772D3-8497-4B2F-9231-86A28C9BF361}" srcOrd="1" destOrd="0" presId="urn:microsoft.com/office/officeart/2005/8/layout/equation2"/>
    <dgm:cxn modelId="{BEF3287C-03C5-41CE-B39F-CC55855694C7}" type="presParOf" srcId="{3698AC62-164D-4353-AF29-EF02A41B77B2}" destId="{FE30489E-3BE2-4E32-AA55-21773A71B42B}" srcOrd="2" destOrd="0" presId="urn:microsoft.com/office/officeart/2005/8/layout/equation2"/>
    <dgm:cxn modelId="{45AFB7C8-FC08-4067-94D9-5283165678E3}" type="presParOf" srcId="{3698AC62-164D-4353-AF29-EF02A41B77B2}" destId="{8B1FCC6D-9185-4A69-92B5-1D58D2D4EFB1}" srcOrd="3" destOrd="0" presId="urn:microsoft.com/office/officeart/2005/8/layout/equation2"/>
    <dgm:cxn modelId="{068F5584-9020-4F89-AE2A-33E1D806FFBC}" type="presParOf" srcId="{3698AC62-164D-4353-AF29-EF02A41B77B2}" destId="{99DE0B34-5A98-4B31-A1DD-BC6844768B27}" srcOrd="4" destOrd="0" presId="urn:microsoft.com/office/officeart/2005/8/layout/equation2"/>
    <dgm:cxn modelId="{891D49EE-3FCB-4BDE-B2CD-E89D66DE442E}" type="presParOf" srcId="{3698AC62-164D-4353-AF29-EF02A41B77B2}" destId="{DAFDE92C-D60D-41B4-B587-070630146A78}" srcOrd="5" destOrd="0" presId="urn:microsoft.com/office/officeart/2005/8/layout/equation2"/>
    <dgm:cxn modelId="{82F883CF-67BB-4FCF-A3B8-AAF961BF2F10}" type="presParOf" srcId="{3698AC62-164D-4353-AF29-EF02A41B77B2}" destId="{7A620BA7-E7D3-44F7-A156-A42FEE3381C1}" srcOrd="6" destOrd="0" presId="urn:microsoft.com/office/officeart/2005/8/layout/equation2"/>
    <dgm:cxn modelId="{CFE1DF1B-F5E9-45C7-9D6F-2F71A488A92E}" type="presParOf" srcId="{3698AC62-164D-4353-AF29-EF02A41B77B2}" destId="{F6E0E53E-1A34-4D18-80A0-7E0CB64003C4}" srcOrd="7" destOrd="0" presId="urn:microsoft.com/office/officeart/2005/8/layout/equation2"/>
    <dgm:cxn modelId="{BAB31C05-40BC-460A-927F-D1EC138FF548}" type="presParOf" srcId="{3698AC62-164D-4353-AF29-EF02A41B77B2}" destId="{39485FAC-ADD9-498A-BB55-3EB1713C8381}" srcOrd="8" destOrd="0" presId="urn:microsoft.com/office/officeart/2005/8/layout/equation2"/>
    <dgm:cxn modelId="{CE14FCD8-ADC7-41F3-A626-75B8016609C9}" type="presParOf" srcId="{CCB1AFFB-45DC-4709-AD6E-DBE7F1B637BE}" destId="{6BCA4455-F974-4805-8F46-4E1DAAE03721}" srcOrd="1" destOrd="0" presId="urn:microsoft.com/office/officeart/2005/8/layout/equation2"/>
    <dgm:cxn modelId="{90E730C1-42C7-4D66-86C0-0CA078183EA3}" type="presParOf" srcId="{6BCA4455-F974-4805-8F46-4E1DAAE03721}" destId="{D40362F2-75CA-4357-BB13-EE70E6ED1357}" srcOrd="0" destOrd="0" presId="urn:microsoft.com/office/officeart/2005/8/layout/equation2"/>
    <dgm:cxn modelId="{FDCEE861-EDEC-4A5C-B660-C9B9EF154596}" type="presParOf" srcId="{CCB1AFFB-45DC-4709-AD6E-DBE7F1B637BE}" destId="{EB3DD559-82FD-4E7A-BA3A-F850A45A2654}" srcOrd="2" destOrd="0" presId="urn:microsoft.com/office/officeart/2005/8/layout/equation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23282C-9874-482F-A090-8CA181709F1E}">
      <dsp:nvSpPr>
        <dsp:cNvPr id="0" name=""/>
        <dsp:cNvSpPr/>
      </dsp:nvSpPr>
      <dsp:spPr>
        <a:xfrm>
          <a:off x="0" y="78669"/>
          <a:ext cx="10515600" cy="99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TT" sz="2500" kern="1200" dirty="0"/>
            <a:t>Transportation Policies are not as developed as Energy Polices in the Region. (Nationally and Regionally)</a:t>
          </a:r>
          <a:r>
            <a:rPr lang="en-TT" sz="2500" kern="1200" dirty="0">
              <a:latin typeface="Calibri Light" panose="020F0302020204030204"/>
            </a:rPr>
            <a:t> </a:t>
          </a:r>
          <a:endParaRPr lang="en-TT" sz="2500" kern="1200" dirty="0"/>
        </a:p>
      </dsp:txBody>
      <dsp:txXfrm>
        <a:off x="48547" y="127216"/>
        <a:ext cx="10418506" cy="897406"/>
      </dsp:txXfrm>
    </dsp:sp>
    <dsp:sp modelId="{01355144-2940-41DE-99BF-53DC3E93EE84}">
      <dsp:nvSpPr>
        <dsp:cNvPr id="0" name=""/>
        <dsp:cNvSpPr/>
      </dsp:nvSpPr>
      <dsp:spPr>
        <a:xfrm>
          <a:off x="0" y="1145169"/>
          <a:ext cx="10515600" cy="99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TT" sz="2500" kern="1200" dirty="0"/>
            <a:t>Transportation planning is complex and involves Energy, Tourism, Urban planning and Social programs.</a:t>
          </a:r>
        </a:p>
      </dsp:txBody>
      <dsp:txXfrm>
        <a:off x="48547" y="1193716"/>
        <a:ext cx="10418506" cy="897406"/>
      </dsp:txXfrm>
    </dsp:sp>
    <dsp:sp modelId="{3D6AA793-0A54-4F74-85B0-15848B975661}">
      <dsp:nvSpPr>
        <dsp:cNvPr id="0" name=""/>
        <dsp:cNvSpPr/>
      </dsp:nvSpPr>
      <dsp:spPr>
        <a:xfrm>
          <a:off x="0" y="2211669"/>
          <a:ext cx="10515600" cy="99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TT" sz="2500" kern="1200" dirty="0">
              <a:latin typeface="Calibri Light" panose="020F0302020204030204"/>
            </a:rPr>
            <a:t>Regional focus on reducing</a:t>
          </a:r>
          <a:r>
            <a:rPr lang="en-TT" sz="2500" kern="1200" dirty="0"/>
            <a:t> energy imports and reducing emissions.</a:t>
          </a:r>
        </a:p>
      </dsp:txBody>
      <dsp:txXfrm>
        <a:off x="48547" y="2260216"/>
        <a:ext cx="10418506" cy="897406"/>
      </dsp:txXfrm>
    </dsp:sp>
    <dsp:sp modelId="{55FCDF8C-84C1-4868-AD8F-92EB4D3B2ACF}">
      <dsp:nvSpPr>
        <dsp:cNvPr id="0" name=""/>
        <dsp:cNvSpPr/>
      </dsp:nvSpPr>
      <dsp:spPr>
        <a:xfrm>
          <a:off x="0" y="3278169"/>
          <a:ext cx="10515600" cy="99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TT" sz="2500" kern="1200" dirty="0"/>
            <a:t>Prepare the region through policy and planning for emerging transportation technologies and models.</a:t>
          </a:r>
          <a:r>
            <a:rPr lang="en-TT" sz="2500" kern="1200" dirty="0">
              <a:latin typeface="Calibri Light" panose="020F0302020204030204"/>
            </a:rPr>
            <a:t> </a:t>
          </a:r>
          <a:endParaRPr lang="en-TT" sz="2500" kern="1200" dirty="0"/>
        </a:p>
      </dsp:txBody>
      <dsp:txXfrm>
        <a:off x="48547" y="3326716"/>
        <a:ext cx="10418506" cy="8974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B161D5-D36A-4057-AE33-97509C088880}">
      <dsp:nvSpPr>
        <dsp:cNvPr id="0" name=""/>
        <dsp:cNvSpPr/>
      </dsp:nvSpPr>
      <dsp:spPr>
        <a:xfrm>
          <a:off x="4336319" y="967173"/>
          <a:ext cx="2041851" cy="4537514"/>
        </a:xfrm>
        <a:prstGeom prst="wedgeRectCallout">
          <a:avLst>
            <a:gd name="adj1" fmla="val 0"/>
            <a:gd name="adj2" fmla="val 0"/>
          </a:avLst>
        </a:prstGeom>
        <a:solidFill>
          <a:schemeClr val="accent5">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r" defTabSz="800100">
            <a:lnSpc>
              <a:spcPct val="90000"/>
            </a:lnSpc>
            <a:spcBef>
              <a:spcPct val="0"/>
            </a:spcBef>
            <a:spcAft>
              <a:spcPct val="35000"/>
            </a:spcAft>
            <a:buNone/>
          </a:pPr>
          <a:r>
            <a:rPr lang="en-TT" sz="1800" kern="1200" dirty="0"/>
            <a:t>Finance, market Development and Business Innovation</a:t>
          </a:r>
        </a:p>
        <a:p>
          <a:pPr marL="0" lvl="0" indent="0" algn="r" defTabSz="800100">
            <a:lnSpc>
              <a:spcPct val="90000"/>
            </a:lnSpc>
            <a:spcBef>
              <a:spcPct val="0"/>
            </a:spcBef>
            <a:spcAft>
              <a:spcPct val="35000"/>
            </a:spcAft>
            <a:buNone/>
          </a:pPr>
          <a:endParaRPr lang="en-TT" sz="1800" kern="1200" dirty="0"/>
        </a:p>
        <a:p>
          <a:pPr marL="0" lvl="0" indent="0" algn="r" defTabSz="800100">
            <a:lnSpc>
              <a:spcPct val="90000"/>
            </a:lnSpc>
            <a:spcBef>
              <a:spcPct val="0"/>
            </a:spcBef>
            <a:spcAft>
              <a:spcPct val="35000"/>
            </a:spcAft>
            <a:buNone/>
          </a:pPr>
          <a:r>
            <a:rPr lang="en-TT" sz="1800" kern="1200" dirty="0"/>
            <a:t>Capacity Development and Awareness</a:t>
          </a:r>
        </a:p>
        <a:p>
          <a:pPr marL="0" lvl="0" indent="0" algn="r" defTabSz="800100">
            <a:lnSpc>
              <a:spcPct val="90000"/>
            </a:lnSpc>
            <a:spcBef>
              <a:spcPct val="0"/>
            </a:spcBef>
            <a:spcAft>
              <a:spcPct val="35000"/>
            </a:spcAft>
            <a:buNone/>
          </a:pPr>
          <a:endParaRPr lang="en-TT" sz="1800" kern="1200" dirty="0"/>
        </a:p>
        <a:p>
          <a:pPr marL="0" lvl="0" indent="0" algn="r" defTabSz="800100">
            <a:lnSpc>
              <a:spcPct val="90000"/>
            </a:lnSpc>
            <a:spcBef>
              <a:spcPct val="0"/>
            </a:spcBef>
            <a:spcAft>
              <a:spcPct val="35000"/>
            </a:spcAft>
            <a:buNone/>
          </a:pPr>
          <a:r>
            <a:rPr lang="en-TT" sz="1800" kern="1200" dirty="0"/>
            <a:t>Technology and Infrastructure </a:t>
          </a:r>
        </a:p>
        <a:p>
          <a:pPr marL="0" lvl="0" indent="0" algn="r" defTabSz="800100">
            <a:lnSpc>
              <a:spcPct val="90000"/>
            </a:lnSpc>
            <a:spcBef>
              <a:spcPct val="0"/>
            </a:spcBef>
            <a:spcAft>
              <a:spcPct val="35000"/>
            </a:spcAft>
            <a:buNone/>
          </a:pPr>
          <a:endParaRPr lang="en-TT" sz="1800" kern="1200" dirty="0"/>
        </a:p>
        <a:p>
          <a:pPr marL="0" lvl="0" indent="0" algn="r" defTabSz="800100">
            <a:lnSpc>
              <a:spcPct val="90000"/>
            </a:lnSpc>
            <a:spcBef>
              <a:spcPct val="0"/>
            </a:spcBef>
            <a:spcAft>
              <a:spcPct val="35000"/>
            </a:spcAft>
            <a:buNone/>
          </a:pPr>
          <a:endParaRPr lang="en-TT" sz="1800" kern="1200" dirty="0"/>
        </a:p>
      </dsp:txBody>
      <dsp:txXfrm>
        <a:off x="4595455" y="967173"/>
        <a:ext cx="1782714" cy="4537514"/>
      </dsp:txXfrm>
    </dsp:sp>
    <dsp:sp modelId="{6F9EBFD0-6692-4A45-B67C-176382BCD5EC}">
      <dsp:nvSpPr>
        <dsp:cNvPr id="0" name=""/>
        <dsp:cNvSpPr/>
      </dsp:nvSpPr>
      <dsp:spPr>
        <a:xfrm>
          <a:off x="4336319" y="0"/>
          <a:ext cx="2041851" cy="96882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marL="0" lvl="0" indent="0" algn="ctr" defTabSz="889000">
            <a:lnSpc>
              <a:spcPct val="90000"/>
            </a:lnSpc>
            <a:spcBef>
              <a:spcPct val="0"/>
            </a:spcBef>
            <a:spcAft>
              <a:spcPct val="35000"/>
            </a:spcAft>
            <a:buNone/>
          </a:pPr>
          <a:r>
            <a:rPr lang="en-TT" sz="2000" kern="1200" dirty="0"/>
            <a:t>Implementation</a:t>
          </a:r>
        </a:p>
        <a:p>
          <a:pPr marL="0" lvl="0" indent="0" algn="ctr" defTabSz="889000">
            <a:lnSpc>
              <a:spcPct val="90000"/>
            </a:lnSpc>
            <a:spcBef>
              <a:spcPct val="0"/>
            </a:spcBef>
            <a:spcAft>
              <a:spcPct val="35000"/>
            </a:spcAft>
            <a:buNone/>
          </a:pPr>
          <a:r>
            <a:rPr lang="en-TT" sz="2000" kern="1200" dirty="0"/>
            <a:t>Initiatives</a:t>
          </a:r>
        </a:p>
      </dsp:txBody>
      <dsp:txXfrm>
        <a:off x="4336319" y="0"/>
        <a:ext cx="2041851" cy="968825"/>
      </dsp:txXfrm>
    </dsp:sp>
    <dsp:sp modelId="{B3654425-EEED-4B57-835C-B7E60EC3EA76}">
      <dsp:nvSpPr>
        <dsp:cNvPr id="0" name=""/>
        <dsp:cNvSpPr/>
      </dsp:nvSpPr>
      <dsp:spPr>
        <a:xfrm>
          <a:off x="2293854" y="967173"/>
          <a:ext cx="2041851" cy="4213838"/>
        </a:xfrm>
        <a:prstGeom prst="wedgeRectCallout">
          <a:avLst>
            <a:gd name="adj1" fmla="val 62500"/>
            <a:gd name="adj2" fmla="val 20830"/>
          </a:avLst>
        </a:prstGeom>
        <a:solidFill>
          <a:schemeClr val="accent5">
            <a:tint val="50000"/>
            <a:hueOff val="-3342512"/>
            <a:satOff val="-12663"/>
            <a:lumOff val="42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r" defTabSz="800100">
            <a:lnSpc>
              <a:spcPct val="90000"/>
            </a:lnSpc>
            <a:spcBef>
              <a:spcPct val="0"/>
            </a:spcBef>
            <a:spcAft>
              <a:spcPct val="35000"/>
            </a:spcAft>
            <a:buFont typeface="Wingdings" panose="05000000000000000000" pitchFamily="2" charset="2"/>
            <a:buNone/>
          </a:pPr>
          <a:r>
            <a:rPr lang="en-TT" sz="1800" b="1" kern="1200" dirty="0"/>
            <a:t>Innovation</a:t>
          </a:r>
        </a:p>
        <a:p>
          <a:pPr marL="0" lvl="0" indent="0" algn="r" defTabSz="800100">
            <a:lnSpc>
              <a:spcPct val="90000"/>
            </a:lnSpc>
            <a:spcBef>
              <a:spcPct val="0"/>
            </a:spcBef>
            <a:spcAft>
              <a:spcPct val="35000"/>
            </a:spcAft>
            <a:buFont typeface="Wingdings" panose="05000000000000000000" pitchFamily="2" charset="2"/>
            <a:buNone/>
          </a:pPr>
          <a:endParaRPr lang="en-TT" sz="1800" kern="1200" dirty="0"/>
        </a:p>
        <a:p>
          <a:pPr marL="0" lvl="0" indent="0" algn="r" defTabSz="800100">
            <a:lnSpc>
              <a:spcPct val="90000"/>
            </a:lnSpc>
            <a:spcBef>
              <a:spcPct val="0"/>
            </a:spcBef>
            <a:spcAft>
              <a:spcPct val="35000"/>
            </a:spcAft>
            <a:buFont typeface="Wingdings" panose="05000000000000000000" pitchFamily="2" charset="2"/>
            <a:buNone/>
          </a:pPr>
          <a:endParaRPr lang="en-TT" sz="1800" kern="1200" dirty="0"/>
        </a:p>
        <a:p>
          <a:pPr marL="0" lvl="0" indent="0" algn="r" defTabSz="800100">
            <a:lnSpc>
              <a:spcPct val="90000"/>
            </a:lnSpc>
            <a:spcBef>
              <a:spcPct val="0"/>
            </a:spcBef>
            <a:spcAft>
              <a:spcPct val="35000"/>
            </a:spcAft>
            <a:buFont typeface="Wingdings" panose="05000000000000000000" pitchFamily="2" charset="2"/>
            <a:buNone/>
          </a:pPr>
          <a:endParaRPr lang="en-TT" sz="1800" kern="1200" dirty="0"/>
        </a:p>
        <a:p>
          <a:pPr marL="0" lvl="0" indent="0" algn="r" defTabSz="800100">
            <a:lnSpc>
              <a:spcPct val="90000"/>
            </a:lnSpc>
            <a:spcBef>
              <a:spcPct val="0"/>
            </a:spcBef>
            <a:spcAft>
              <a:spcPct val="35000"/>
            </a:spcAft>
            <a:buFont typeface="Wingdings" panose="05000000000000000000" pitchFamily="2" charset="2"/>
            <a:buNone/>
          </a:pPr>
          <a:r>
            <a:rPr lang="en-TT" sz="1800" b="1" kern="1200" dirty="0"/>
            <a:t>Intelligence</a:t>
          </a:r>
        </a:p>
        <a:p>
          <a:pPr marL="0" lvl="0" indent="0" algn="r" defTabSz="800100">
            <a:lnSpc>
              <a:spcPct val="90000"/>
            </a:lnSpc>
            <a:spcBef>
              <a:spcPct val="0"/>
            </a:spcBef>
            <a:spcAft>
              <a:spcPct val="35000"/>
            </a:spcAft>
            <a:buFont typeface="Wingdings" panose="05000000000000000000" pitchFamily="2" charset="2"/>
            <a:buNone/>
          </a:pPr>
          <a:endParaRPr lang="en-TT" sz="1800" kern="1200" dirty="0"/>
        </a:p>
        <a:p>
          <a:pPr marL="0" lvl="0" indent="0" algn="r" defTabSz="800100">
            <a:lnSpc>
              <a:spcPct val="90000"/>
            </a:lnSpc>
            <a:spcBef>
              <a:spcPct val="0"/>
            </a:spcBef>
            <a:spcAft>
              <a:spcPct val="35000"/>
            </a:spcAft>
            <a:buFont typeface="Wingdings" panose="05000000000000000000" pitchFamily="2" charset="2"/>
            <a:buNone/>
          </a:pPr>
          <a:endParaRPr lang="en-TT" sz="1800" kern="1200" dirty="0"/>
        </a:p>
        <a:p>
          <a:pPr marL="0" lvl="0" indent="0" algn="r" defTabSz="800100">
            <a:lnSpc>
              <a:spcPct val="90000"/>
            </a:lnSpc>
            <a:spcBef>
              <a:spcPct val="0"/>
            </a:spcBef>
            <a:spcAft>
              <a:spcPct val="35000"/>
            </a:spcAft>
            <a:buFont typeface="Wingdings" panose="05000000000000000000" pitchFamily="2" charset="2"/>
            <a:buNone/>
          </a:pPr>
          <a:endParaRPr lang="en-TT" sz="1800" kern="1200" dirty="0"/>
        </a:p>
        <a:p>
          <a:pPr marL="0" lvl="0" indent="0" algn="r" defTabSz="800100">
            <a:lnSpc>
              <a:spcPct val="90000"/>
            </a:lnSpc>
            <a:spcBef>
              <a:spcPct val="0"/>
            </a:spcBef>
            <a:spcAft>
              <a:spcPct val="35000"/>
            </a:spcAft>
            <a:buFont typeface="Wingdings" panose="05000000000000000000" pitchFamily="2" charset="2"/>
            <a:buNone/>
          </a:pPr>
          <a:endParaRPr lang="en-TT" sz="1800" kern="1200" dirty="0"/>
        </a:p>
        <a:p>
          <a:pPr marL="0" lvl="0" indent="0" algn="r" defTabSz="800100">
            <a:lnSpc>
              <a:spcPct val="90000"/>
            </a:lnSpc>
            <a:spcBef>
              <a:spcPct val="0"/>
            </a:spcBef>
            <a:spcAft>
              <a:spcPct val="35000"/>
            </a:spcAft>
            <a:buFont typeface="Wingdings" panose="05000000000000000000" pitchFamily="2" charset="2"/>
            <a:buNone/>
          </a:pPr>
          <a:r>
            <a:rPr lang="en-TT" sz="1800" b="1" kern="1200" dirty="0"/>
            <a:t>Electrification</a:t>
          </a:r>
        </a:p>
      </dsp:txBody>
      <dsp:txXfrm>
        <a:off x="2552991" y="967173"/>
        <a:ext cx="1782714" cy="4213838"/>
      </dsp:txXfrm>
    </dsp:sp>
    <dsp:sp modelId="{0076BEFD-6C5D-46E4-8DD0-2046C8DB5B09}">
      <dsp:nvSpPr>
        <dsp:cNvPr id="0" name=""/>
        <dsp:cNvSpPr/>
      </dsp:nvSpPr>
      <dsp:spPr>
        <a:xfrm>
          <a:off x="2293854" y="156883"/>
          <a:ext cx="2041851" cy="810290"/>
        </a:xfrm>
        <a:prstGeom prst="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marL="0" lvl="0" indent="0" algn="ctr" defTabSz="889000">
            <a:lnSpc>
              <a:spcPct val="90000"/>
            </a:lnSpc>
            <a:spcBef>
              <a:spcPct val="0"/>
            </a:spcBef>
            <a:spcAft>
              <a:spcPct val="35000"/>
            </a:spcAft>
            <a:buNone/>
          </a:pPr>
          <a:r>
            <a:rPr lang="en-TT" sz="2000" kern="1200" dirty="0"/>
            <a:t>Strategic </a:t>
          </a:r>
        </a:p>
        <a:p>
          <a:pPr marL="0" lvl="0" indent="0" algn="ctr" defTabSz="889000">
            <a:lnSpc>
              <a:spcPct val="90000"/>
            </a:lnSpc>
            <a:spcBef>
              <a:spcPct val="0"/>
            </a:spcBef>
            <a:spcAft>
              <a:spcPct val="35000"/>
            </a:spcAft>
            <a:buNone/>
          </a:pPr>
          <a:r>
            <a:rPr lang="en-TT" sz="2000" kern="1200" dirty="0"/>
            <a:t>Imperatives</a:t>
          </a:r>
        </a:p>
      </dsp:txBody>
      <dsp:txXfrm>
        <a:off x="2293854" y="156883"/>
        <a:ext cx="2041851" cy="810290"/>
      </dsp:txXfrm>
    </dsp:sp>
    <dsp:sp modelId="{D64C1B4E-EB48-4E32-93B5-67E6A7FE9592}">
      <dsp:nvSpPr>
        <dsp:cNvPr id="0" name=""/>
        <dsp:cNvSpPr/>
      </dsp:nvSpPr>
      <dsp:spPr>
        <a:xfrm>
          <a:off x="252003" y="967173"/>
          <a:ext cx="2041851" cy="3889612"/>
        </a:xfrm>
        <a:prstGeom prst="wedgeRectCallout">
          <a:avLst>
            <a:gd name="adj1" fmla="val 62500"/>
            <a:gd name="adj2" fmla="val 20830"/>
          </a:avLst>
        </a:prstGeom>
        <a:solidFill>
          <a:schemeClr val="accent5">
            <a:tint val="50000"/>
            <a:hueOff val="-6685025"/>
            <a:satOff val="-25325"/>
            <a:lumOff val="841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r" defTabSz="800100">
            <a:lnSpc>
              <a:spcPct val="90000"/>
            </a:lnSpc>
            <a:spcBef>
              <a:spcPct val="0"/>
            </a:spcBef>
            <a:spcAft>
              <a:spcPct val="35000"/>
            </a:spcAft>
            <a:buNone/>
          </a:pPr>
          <a:r>
            <a:rPr lang="en-TT" sz="1800" kern="1200" dirty="0"/>
            <a:t>To deliver intelligent, modern, affordable, clean, efficient and safe mobility solutions for CARICOM citizens and businesses through the electrification of surface transportation within the Community</a:t>
          </a:r>
        </a:p>
      </dsp:txBody>
      <dsp:txXfrm>
        <a:off x="511140" y="967173"/>
        <a:ext cx="1782714" cy="3889612"/>
      </dsp:txXfrm>
    </dsp:sp>
    <dsp:sp modelId="{9034BAF0-1F53-48BA-82A4-4562E03ECF07}">
      <dsp:nvSpPr>
        <dsp:cNvPr id="0" name=""/>
        <dsp:cNvSpPr/>
      </dsp:nvSpPr>
      <dsp:spPr>
        <a:xfrm>
          <a:off x="252003" y="318721"/>
          <a:ext cx="2041851" cy="648452"/>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marL="0" lvl="0" indent="0" algn="ctr" defTabSz="889000">
            <a:lnSpc>
              <a:spcPct val="90000"/>
            </a:lnSpc>
            <a:spcBef>
              <a:spcPct val="0"/>
            </a:spcBef>
            <a:spcAft>
              <a:spcPct val="35000"/>
            </a:spcAft>
            <a:buNone/>
          </a:pPr>
          <a:r>
            <a:rPr lang="en-TT" sz="2000" kern="1200" dirty="0"/>
            <a:t>Aim</a:t>
          </a:r>
        </a:p>
      </dsp:txBody>
      <dsp:txXfrm>
        <a:off x="252003" y="318721"/>
        <a:ext cx="2041851" cy="6484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3B3294-5930-4C95-8563-7FA072C7D3BE}">
      <dsp:nvSpPr>
        <dsp:cNvPr id="0" name=""/>
        <dsp:cNvSpPr/>
      </dsp:nvSpPr>
      <dsp:spPr>
        <a:xfrm>
          <a:off x="1722966" y="266789"/>
          <a:ext cx="3447743" cy="3447743"/>
        </a:xfrm>
        <a:prstGeom prst="pie">
          <a:avLst>
            <a:gd name="adj1" fmla="val 16200000"/>
            <a:gd name="adj2" fmla="val 180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TT" sz="2000" kern="1200" dirty="0"/>
            <a:t>Energy</a:t>
          </a:r>
        </a:p>
      </dsp:txBody>
      <dsp:txXfrm>
        <a:off x="3540008" y="997382"/>
        <a:ext cx="1231336" cy="1026114"/>
      </dsp:txXfrm>
    </dsp:sp>
    <dsp:sp modelId="{6CA07C8C-1E38-4E96-B5F1-1BD160108573}">
      <dsp:nvSpPr>
        <dsp:cNvPr id="0" name=""/>
        <dsp:cNvSpPr/>
      </dsp:nvSpPr>
      <dsp:spPr>
        <a:xfrm>
          <a:off x="1651958" y="389923"/>
          <a:ext cx="3447743" cy="3447743"/>
        </a:xfrm>
        <a:prstGeom prst="pie">
          <a:avLst>
            <a:gd name="adj1" fmla="val 1800000"/>
            <a:gd name="adj2" fmla="val 900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TT" sz="2000" kern="1200" dirty="0"/>
            <a:t>Transportation</a:t>
          </a:r>
        </a:p>
      </dsp:txBody>
      <dsp:txXfrm>
        <a:off x="2472850" y="2626851"/>
        <a:ext cx="1847005" cy="902980"/>
      </dsp:txXfrm>
    </dsp:sp>
    <dsp:sp modelId="{9D284CEC-E186-46C9-88CB-083DF8B923C2}">
      <dsp:nvSpPr>
        <dsp:cNvPr id="0" name=""/>
        <dsp:cNvSpPr/>
      </dsp:nvSpPr>
      <dsp:spPr>
        <a:xfrm>
          <a:off x="1580951" y="266789"/>
          <a:ext cx="3447743" cy="3447743"/>
        </a:xfrm>
        <a:prstGeom prst="pie">
          <a:avLst>
            <a:gd name="adj1" fmla="val 9000000"/>
            <a:gd name="adj2" fmla="val 1620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rtl="0">
            <a:lnSpc>
              <a:spcPct val="90000"/>
            </a:lnSpc>
            <a:spcBef>
              <a:spcPct val="0"/>
            </a:spcBef>
            <a:spcAft>
              <a:spcPct val="35000"/>
            </a:spcAft>
            <a:buNone/>
          </a:pPr>
          <a:r>
            <a:rPr lang="en-TT" sz="2000" kern="1200" dirty="0"/>
            <a:t>Tourism</a:t>
          </a:r>
          <a:r>
            <a:rPr lang="en-TT" sz="2000" kern="1200" dirty="0">
              <a:latin typeface="Calibri Light" panose="020F0302020204030204"/>
            </a:rPr>
            <a:t> / Agriculture</a:t>
          </a:r>
          <a:endParaRPr lang="en-TT" sz="2000" kern="1200" dirty="0"/>
        </a:p>
      </dsp:txBody>
      <dsp:txXfrm>
        <a:off x="1980315" y="997382"/>
        <a:ext cx="1231336" cy="1026114"/>
      </dsp:txXfrm>
    </dsp:sp>
    <dsp:sp modelId="{8B522F1A-9A42-4F26-A856-F0F1783BA9F7}">
      <dsp:nvSpPr>
        <dsp:cNvPr id="0" name=""/>
        <dsp:cNvSpPr/>
      </dsp:nvSpPr>
      <dsp:spPr>
        <a:xfrm>
          <a:off x="1509818" y="53357"/>
          <a:ext cx="3874606" cy="3874606"/>
        </a:xfrm>
        <a:prstGeom prst="circularArrow">
          <a:avLst>
            <a:gd name="adj1" fmla="val 5085"/>
            <a:gd name="adj2" fmla="val 327528"/>
            <a:gd name="adj3" fmla="val 1472472"/>
            <a:gd name="adj4" fmla="val 16199432"/>
            <a:gd name="adj5" fmla="val 5932"/>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D39F6097-CABB-4074-81EB-C3F8BE8FB6B5}">
      <dsp:nvSpPr>
        <dsp:cNvPr id="0" name=""/>
        <dsp:cNvSpPr/>
      </dsp:nvSpPr>
      <dsp:spPr>
        <a:xfrm>
          <a:off x="1438527" y="176273"/>
          <a:ext cx="3874606" cy="3874606"/>
        </a:xfrm>
        <a:prstGeom prst="circularArrow">
          <a:avLst>
            <a:gd name="adj1" fmla="val 5085"/>
            <a:gd name="adj2" fmla="val 327528"/>
            <a:gd name="adj3" fmla="val 8671970"/>
            <a:gd name="adj4" fmla="val 1800502"/>
            <a:gd name="adj5" fmla="val 5932"/>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B31F1CF5-3D67-4E3C-BF64-B868DAB33DC1}">
      <dsp:nvSpPr>
        <dsp:cNvPr id="0" name=""/>
        <dsp:cNvSpPr/>
      </dsp:nvSpPr>
      <dsp:spPr>
        <a:xfrm>
          <a:off x="1367235" y="53357"/>
          <a:ext cx="3874606" cy="3874606"/>
        </a:xfrm>
        <a:prstGeom prst="circularArrow">
          <a:avLst>
            <a:gd name="adj1" fmla="val 5085"/>
            <a:gd name="adj2" fmla="val 327528"/>
            <a:gd name="adj3" fmla="val 15873039"/>
            <a:gd name="adj4" fmla="val 9000000"/>
            <a:gd name="adj5" fmla="val 5932"/>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D75611-4660-4983-A3FE-A92D23B04FEE}">
      <dsp:nvSpPr>
        <dsp:cNvPr id="0" name=""/>
        <dsp:cNvSpPr/>
      </dsp:nvSpPr>
      <dsp:spPr>
        <a:xfrm>
          <a:off x="1169196" y="2236"/>
          <a:ext cx="1111015" cy="1111015"/>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TT" sz="1600" kern="1200" dirty="0"/>
            <a:t>Social</a:t>
          </a:r>
        </a:p>
      </dsp:txBody>
      <dsp:txXfrm>
        <a:off x="1331900" y="164940"/>
        <a:ext cx="785607" cy="785607"/>
      </dsp:txXfrm>
    </dsp:sp>
    <dsp:sp modelId="{FE30489E-3BE2-4E32-AA55-21773A71B42B}">
      <dsp:nvSpPr>
        <dsp:cNvPr id="0" name=""/>
        <dsp:cNvSpPr/>
      </dsp:nvSpPr>
      <dsp:spPr>
        <a:xfrm>
          <a:off x="1402509" y="1203466"/>
          <a:ext cx="644388" cy="644388"/>
        </a:xfrm>
        <a:prstGeom prst="mathPlus">
          <a:avLst/>
        </a:prstGeom>
        <a:solidFill>
          <a:schemeClr val="accent6">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TT" sz="1000" kern="1200"/>
        </a:p>
      </dsp:txBody>
      <dsp:txXfrm>
        <a:off x="1487923" y="1449880"/>
        <a:ext cx="473560" cy="151560"/>
      </dsp:txXfrm>
    </dsp:sp>
    <dsp:sp modelId="{99DE0B34-5A98-4B31-A1DD-BC6844768B27}">
      <dsp:nvSpPr>
        <dsp:cNvPr id="0" name=""/>
        <dsp:cNvSpPr/>
      </dsp:nvSpPr>
      <dsp:spPr>
        <a:xfrm>
          <a:off x="1169196" y="1938069"/>
          <a:ext cx="1111015" cy="1111015"/>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TT" sz="1050" kern="1200" dirty="0"/>
            <a:t>Economic</a:t>
          </a:r>
        </a:p>
      </dsp:txBody>
      <dsp:txXfrm>
        <a:off x="1331900" y="2100773"/>
        <a:ext cx="785607" cy="785607"/>
      </dsp:txXfrm>
    </dsp:sp>
    <dsp:sp modelId="{7A620BA7-E7D3-44F7-A156-A42FEE3381C1}">
      <dsp:nvSpPr>
        <dsp:cNvPr id="0" name=""/>
        <dsp:cNvSpPr/>
      </dsp:nvSpPr>
      <dsp:spPr>
        <a:xfrm>
          <a:off x="1402509" y="3139299"/>
          <a:ext cx="644388" cy="644388"/>
        </a:xfrm>
        <a:prstGeom prst="mathPlus">
          <a:avLst/>
        </a:prstGeom>
        <a:solidFill>
          <a:schemeClr val="accent6">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TT" sz="1000" kern="1200"/>
        </a:p>
      </dsp:txBody>
      <dsp:txXfrm>
        <a:off x="1487923" y="3385713"/>
        <a:ext cx="473560" cy="151560"/>
      </dsp:txXfrm>
    </dsp:sp>
    <dsp:sp modelId="{39485FAC-ADD9-498A-BB55-3EB1713C8381}">
      <dsp:nvSpPr>
        <dsp:cNvPr id="0" name=""/>
        <dsp:cNvSpPr/>
      </dsp:nvSpPr>
      <dsp:spPr>
        <a:xfrm>
          <a:off x="1169196" y="3873902"/>
          <a:ext cx="1111015" cy="1111015"/>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TT" sz="800" kern="1200" dirty="0"/>
            <a:t>Environmental</a:t>
          </a:r>
        </a:p>
      </dsp:txBody>
      <dsp:txXfrm>
        <a:off x="1331900" y="4036606"/>
        <a:ext cx="785607" cy="785607"/>
      </dsp:txXfrm>
    </dsp:sp>
    <dsp:sp modelId="{6BCA4455-F974-4805-8F46-4E1DAAE03721}">
      <dsp:nvSpPr>
        <dsp:cNvPr id="0" name=""/>
        <dsp:cNvSpPr/>
      </dsp:nvSpPr>
      <dsp:spPr>
        <a:xfrm>
          <a:off x="2446864" y="2286928"/>
          <a:ext cx="353302" cy="413297"/>
        </a:xfrm>
        <a:prstGeom prst="rightArrow">
          <a:avLst>
            <a:gd name="adj1" fmla="val 60000"/>
            <a:gd name="adj2" fmla="val 50000"/>
          </a:avLst>
        </a:prstGeom>
        <a:solidFill>
          <a:schemeClr val="accent6">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TT" sz="1700" kern="1200"/>
        </a:p>
      </dsp:txBody>
      <dsp:txXfrm>
        <a:off x="2446864" y="2369587"/>
        <a:ext cx="247311" cy="247979"/>
      </dsp:txXfrm>
    </dsp:sp>
    <dsp:sp modelId="{EB3DD559-82FD-4E7A-BA3A-F850A45A2654}">
      <dsp:nvSpPr>
        <dsp:cNvPr id="0" name=""/>
        <dsp:cNvSpPr/>
      </dsp:nvSpPr>
      <dsp:spPr>
        <a:xfrm>
          <a:off x="2946820" y="1382561"/>
          <a:ext cx="2222030" cy="2222030"/>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TT" sz="2000" kern="1200" dirty="0"/>
            <a:t>Sustainable </a:t>
          </a:r>
        </a:p>
        <a:p>
          <a:pPr marL="0" lvl="0" indent="0" algn="ctr" defTabSz="889000">
            <a:lnSpc>
              <a:spcPct val="90000"/>
            </a:lnSpc>
            <a:spcBef>
              <a:spcPct val="0"/>
            </a:spcBef>
            <a:spcAft>
              <a:spcPct val="35000"/>
            </a:spcAft>
            <a:buNone/>
          </a:pPr>
          <a:r>
            <a:rPr lang="en-TT" sz="2000" kern="1200" dirty="0"/>
            <a:t>Transportation</a:t>
          </a:r>
        </a:p>
      </dsp:txBody>
      <dsp:txXfrm>
        <a:off x="3272229" y="1707970"/>
        <a:ext cx="1571212" cy="157121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1/layout/InterconnectedBlockProcess">
  <dgm:title val="Interconnected Block Process"/>
  <dgm:desc val="Use to show sequential steps in a process. Works best with small amounts of Level 1 text and medium amounts of Level 2 text."/>
  <dgm:catLst>
    <dgm:cat type="process" pri="5500"/>
    <dgm:cat type="officeonline" pri="3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 modelId="70" srcId="0" destId="40" srcOrd="2" destOrd="0"/>
        <dgm:cxn modelId="42" srcId="40" destId="41" srcOrd="0" destOrd="0"/>
      </dgm:cxnLst>
      <dgm:bg/>
      <dgm:whole/>
    </dgm:dataModel>
  </dgm:clrData>
  <dgm:layoutNode name="Name0">
    <dgm:varLst>
      <dgm:chMax val="7"/>
      <dgm:chPref val="5"/>
      <dgm:dir/>
      <dgm:animOne val="branch"/>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127"/>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5"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Accent1" refType="w" fact="0"/>
              <dgm:constr type="t" for="ch" forName="ChildAccent1" refType="h" fact="0.1613"/>
              <dgm:constr type="w" for="ch" forName="ChildAccent1" refType="w" fact="0.5"/>
              <dgm:constr type="h" for="ch" forName="ChildAccent1" refType="h" fact="0.7742"/>
              <dgm:constr type="l" for="ch" forName="Child1" refType="w" fact="0.0635"/>
              <dgm:constr type="t" for="ch" forName="Child1" refType="h" fact="0.1613"/>
              <dgm:constr type="w" for="ch" forName="Child1" refType="w" fact="0.4365"/>
              <dgm:constr type="h" for="ch" forName="Child1" refType="h" fact="0.7742"/>
              <dgm:constr type="l" for="ch" forName="Parent1" refType="w" fact="0"/>
              <dgm:constr type="t" for="ch" forName="Parent1" refType="h" fact="0.0323"/>
              <dgm:constr type="w" for="ch" forName="Parent1" refType="w" fact="0.5"/>
              <dgm:constr type="h" for="ch" forName="Parent1" refType="h" fact="0.129"/>
              <dgm:constr type="l" for="ch" forName="ChildAccent2" refType="w" fact="0.5"/>
              <dgm:constr type="t" for="ch" forName="ChildAccent2" refType="h" fact="0.1613"/>
              <dgm:constr type="w" for="ch" forName="ChildAccent2" refType="w" fact="0.5"/>
              <dgm:constr type="h" for="ch" forName="ChildAccent2" refType="h" fact="0.8387"/>
              <dgm:constr type="l" for="ch" forName="Child2" refType="w" fact="0.5635"/>
              <dgm:constr type="t" for="ch" forName="Child2" refType="h" fact="0.1613"/>
              <dgm:constr type="w" for="ch" forName="Child2" refType="w" fact="0.4365"/>
              <dgm:constr type="h" for="ch" forName="Child2" refType="h" fact="0.8387"/>
              <dgm:constr type="l" for="ch" forName="Parent2" refType="w" fact="0.5"/>
              <dgm:constr type="t" for="ch" forName="Parent2" refType="h" fact="0"/>
              <dgm:constr type="w" for="ch" forName="Parent2" refType="w" fact="0.5"/>
              <dgm:constr type="h" for="ch" forName="Parent2" refType="h" fact="0.1613"/>
            </dgm:constrLst>
          </dgm:if>
          <dgm:if name="Name6"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Accent1" refType="w" fact="0"/>
              <dgm:constr type="t" for="ch" forName="ChildAccent1" refType="h" fact="0.1757"/>
              <dgm:constr type="w" for="ch" forName="ChildAccent1" refType="w" fact="0.3333"/>
              <dgm:constr type="h" for="ch" forName="ChildAccent1" refType="h" fact="0.7066"/>
              <dgm:constr type="l" for="ch" forName="Child1" refType="w" fact="0.0423"/>
              <dgm:constr type="t" for="ch" forName="Child1" refType="h" fact="0.1757"/>
              <dgm:constr type="w" for="ch" forName="Child1" refType="w" fact="0.291"/>
              <dgm:constr type="h" for="ch" forName="Child1" refType="h" fact="0.7066"/>
              <dgm:constr type="l" for="ch" forName="Parent1" refType="w" fact="0"/>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Child2" refType="w" fact="0.3756"/>
              <dgm:constr type="t" for="ch" forName="Child2" refType="h" fact="0.1757"/>
              <dgm:constr type="w" for="ch" forName="Child2" refType="w" fact="0.291"/>
              <dgm:constr type="h" for="ch" forName="Child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6667"/>
              <dgm:constr type="t" for="ch" forName="ChildAccent3" refType="h" fact="0.1757"/>
              <dgm:constr type="w" for="ch" forName="ChildAccent3" refType="w" fact="0.3333"/>
              <dgm:constr type="h" for="ch" forName="ChildAccent3" refType="h" fact="0.8243"/>
              <dgm:constr type="l" for="ch" forName="Child3" refType="w" fact="0.709"/>
              <dgm:constr type="t" for="ch" forName="Child3" refType="h" fact="0.1757"/>
              <dgm:constr type="w" for="ch" forName="Child3" refType="w" fact="0.291"/>
              <dgm:constr type="h" for="ch" forName="Child3" refType="h" fact="0.8243"/>
              <dgm:constr type="l" for="ch" forName="Parent3" refType="w" fact="0.6667"/>
              <dgm:constr type="t" for="ch" forName="Parent3" refType="h" fact="0"/>
              <dgm:constr type="w" for="ch" forName="Parent3" refType="w" fact="0.3333"/>
              <dgm:constr type="h" for="ch" forName="Parent3" refType="h" fact="0.176"/>
            </dgm:constrLst>
          </dgm:if>
          <dgm:if name="Name7"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Accent1" refType="w" fact="0"/>
              <dgm:constr type="t" for="ch" forName="ChildAccent1" refType="h" fact="0.1892"/>
              <dgm:constr type="w" for="ch" forName="ChildAccent1" refType="w" fact="0.25"/>
              <dgm:constr type="h" for="ch" forName="ChildAccent1" refType="h" fact="0.6486"/>
              <dgm:constr type="l" for="ch" forName="Child1" refType="w" fact="0.0317"/>
              <dgm:constr type="t" for="ch" forName="Child1" refType="h" fact="0.1892"/>
              <dgm:constr type="w" for="ch" forName="Child1" refType="w" fact="0.2183"/>
              <dgm:constr type="h" for="ch" forName="Child1" refType="h" fact="0.6486"/>
              <dgm:constr type="l" for="ch" forName="Parent1" refType="w" fact="0"/>
              <dgm:constr type="t" for="ch" forName="Parent1" refType="h" fact="0.0811"/>
              <dgm:constr type="w" for="ch" forName="Parent1" refType="w" fact="0.25"/>
              <dgm:constr type="h" for="ch" forName="Parent1" refType="h" fact="0.1081"/>
              <dgm:constr type="l" for="ch" forName="ChildAccent2" refType="w" fact="0.25"/>
              <dgm:constr type="t" for="ch" forName="ChildAccent2" refType="h" fact="0.1892"/>
              <dgm:constr type="w" for="ch" forName="ChildAccent2" refType="w" fact="0.25"/>
              <dgm:constr type="h" for="ch" forName="ChildAccent2" refType="h" fact="0.7027"/>
              <dgm:constr type="l" for="ch" forName="Child2" refType="w" fact="0.2817"/>
              <dgm:constr type="t" for="ch" forName="Child2" refType="h" fact="0.1892"/>
              <dgm:constr type="w" for="ch" forName="Child2" refType="w" fact="0.2183"/>
              <dgm:constr type="h" for="ch" forName="Child2" refType="h" fact="0.7027"/>
              <dgm:constr type="l" for="ch" forName="Parent2" refType="w" fact="0.25"/>
              <dgm:constr type="t" for="ch" forName="Parent2" refType="h" fact="0.0541"/>
              <dgm:constr type="w" for="ch" forName="Parent2" refType="w" fact="0.25"/>
              <dgm:constr type="h" for="ch" forName="Parent2" refType="h" fact="0.1351"/>
              <dgm:constr type="l" for="ch" forName="ChildAccent3" refType="w" fact="0.5"/>
              <dgm:constr type="t" for="ch" forName="ChildAccent3" refType="h" fact="0.1892"/>
              <dgm:constr type="w" for="ch" forName="ChildAccent3" refType="w" fact="0.25"/>
              <dgm:constr type="h" for="ch" forName="ChildAccent3" refType="h" fact="0.7568"/>
              <dgm:constr type="l" for="ch" forName="Child3" refType="w" fact="0.5317"/>
              <dgm:constr type="t" for="ch" forName="Child3" refType="h" fact="0.1892"/>
              <dgm:constr type="w" for="ch" forName="Child3" refType="w" fact="0.2183"/>
              <dgm:constr type="h" for="ch" forName="Child3" refType="h" fact="0.7568"/>
              <dgm:constr type="l" for="ch" forName="Parent3" refType="w" fact="0.5"/>
              <dgm:constr type="t" for="ch" forName="Parent3" refType="h" fact="0.0275"/>
              <dgm:constr type="w" for="ch" forName="Parent3" refType="w" fact="0.25"/>
              <dgm:constr type="h" for="ch" forName="Parent3" refType="h" fact="0.1622"/>
              <dgm:constr type="l" for="ch" forName="ChildAccent4" refType="w" fact="0.75"/>
              <dgm:constr type="t" for="ch" forName="ChildAccent4" refType="h" fact="0.1892"/>
              <dgm:constr type="w" for="ch" forName="ChildAccent4" refType="w" fact="0.25"/>
              <dgm:constr type="h" for="ch" forName="ChildAccent4" refType="h" fact="0.8108"/>
              <dgm:constr type="l" for="ch" forName="Child4" refType="w" fact="0.7817"/>
              <dgm:constr type="t" for="ch" forName="Child4" refType="h" fact="0.1892"/>
              <dgm:constr type="w" for="ch" forName="Child4" refType="w" fact="0.2183"/>
              <dgm:constr type="h" for="ch" forName="Child4" refType="h" fact="0.8108"/>
              <dgm:constr type="l" for="ch" forName="Parent4" refType="w" fact="0.75"/>
              <dgm:constr type="t" for="ch" forName="Parent4" refType="h" fact="0"/>
              <dgm:constr type="w" for="ch" forName="Parent4" refType="w" fact="0.25"/>
              <dgm:constr type="h" for="ch" forName="Parent4" refType="h" fact="0.1892"/>
            </dgm:constrLst>
          </dgm:if>
          <dgm:if name="Name8"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Accent1" refType="w" fact="0"/>
              <dgm:constr type="t" for="ch" forName="ChildAccent1" refType="h" fact="0.2"/>
              <dgm:constr type="w" for="ch" forName="ChildAccent1" refType="w" fact="0.2001"/>
              <dgm:constr type="h" for="ch" forName="ChildAccent1" refType="h" fact="0.6"/>
              <dgm:constr type="l" for="ch" forName="Child1" refType="w" fact="0.0254"/>
              <dgm:constr type="t" for="ch" forName="Child1" refType="h" fact="0.2"/>
              <dgm:constr type="w" for="ch" forName="Child1" refType="w" fact="0.1747"/>
              <dgm:constr type="h" for="ch" forName="Child1" refType="h" fact="0.6"/>
              <dgm:constr type="l" for="ch" forName="Parent1" refType="w" fact="0"/>
              <dgm:constr type="t" for="ch" forName="Parent1" refType="h" fact="0.1"/>
              <dgm:constr type="w" for="ch" forName="Parent1" refType="w" fact="0.2001"/>
              <dgm:constr type="h" for="ch" forName="Parent1" refType="h" fact="0.1"/>
              <dgm:constr type="l" for="ch" forName="ChildAccent2" refType="w" fact="0.2001"/>
              <dgm:constr type="t" for="ch" forName="ChildAccent2" refType="h" fact="0.2"/>
              <dgm:constr type="w" for="ch" forName="ChildAccent2" refType="w" fact="0.2001"/>
              <dgm:constr type="h" for="ch" forName="ChildAccent2" refType="h" fact="0.65"/>
              <dgm:constr type="l" for="ch" forName="Child2" refType="w" fact="0.2255"/>
              <dgm:constr type="t" for="ch" forName="Child2" refType="h" fact="0.2"/>
              <dgm:constr type="w" for="ch" forName="Child2" refType="w" fact="0.1747"/>
              <dgm:constr type="h" for="ch" forName="Child2" refType="h" fact="0.65"/>
              <dgm:constr type="l" for="ch" forName="Parent2" refType="w" fact="0.2001"/>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Child3" refType="w" fact="0.4256"/>
              <dgm:constr type="t" for="ch" forName="Child3" refType="h" fact="0.2"/>
              <dgm:constr type="w" for="ch" forName="Child3" refType="w" fact="0.1747"/>
              <dgm:constr type="h" for="ch" forName="Child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6003"/>
              <dgm:constr type="t" for="ch" forName="ChildAccent4" refType="h" fact="0.2"/>
              <dgm:constr type="w" for="ch" forName="ChildAccent4" refType="w" fact="0.2001"/>
              <dgm:constr type="h" for="ch" forName="ChildAccent4" refType="h" fact="0.75"/>
              <dgm:constr type="l" for="ch" forName="Child4" refType="w" fact="0.6257"/>
              <dgm:constr type="t" for="ch" forName="Child4" refType="h" fact="0.2"/>
              <dgm:constr type="w" for="ch" forName="Child4" refType="w" fact="0.1747"/>
              <dgm:constr type="h" for="ch" forName="Child4" refType="h" fact="0.75"/>
              <dgm:constr type="l" for="ch" forName="Parent4" refType="w" fact="0.6003"/>
              <dgm:constr type="t" for="ch" forName="Parent4" refType="h" fact="0.025"/>
              <dgm:constr type="w" for="ch" forName="Parent4" refType="w" fact="0.2001"/>
              <dgm:constr type="h" for="ch" forName="Parent4" refType="h" fact="0.175"/>
              <dgm:constr type="l" for="ch" forName="ChildAccent5" refType="w" fact="0.7999"/>
              <dgm:constr type="t" for="ch" forName="ChildAccent5" refType="h" fact="0.2"/>
              <dgm:constr type="w" for="ch" forName="ChildAccent5" refType="w" fact="0.2001"/>
              <dgm:constr type="h" for="ch" forName="ChildAccent5" refType="h" fact="0.8"/>
              <dgm:constr type="l" for="ch" forName="Child5" refType="w" fact="0.8253"/>
              <dgm:constr type="t" for="ch" forName="Child5" refType="h" fact="0.2"/>
              <dgm:constr type="w" for="ch" forName="Child5" refType="w" fact="0.1747"/>
              <dgm:constr type="h" for="ch" forName="Child5" refType="h" fact="0.8"/>
              <dgm:constr type="l" for="ch" forName="Parent5" refType="w" fact="0.7999"/>
              <dgm:constr type="t" for="ch" forName="Parent5" refType="h" fact="0"/>
              <dgm:constr type="w" for="ch" forName="Parent5" refType="w" fact="0.2001"/>
              <dgm:constr type="h" for="ch" forName="Parent5" refType="h" fact="0.2"/>
            </dgm:constrLst>
          </dgm:if>
          <dgm:if name="Name9"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Accent1" refType="w" fact="0"/>
              <dgm:constr type="t" for="ch" forName="ChildAccent1" refType="h" fact="0.2087"/>
              <dgm:constr type="w" for="ch" forName="ChildAccent1" refType="w" fact="0.167"/>
              <dgm:constr type="h" for="ch" forName="ChildAccent1" refType="h" fact="0.5586"/>
              <dgm:constr type="l" for="ch" forName="Child1" refType="w" fact="0.0212"/>
              <dgm:constr type="t" for="ch" forName="Child1" refType="h" fact="0.2087"/>
              <dgm:constr type="w" for="ch" forName="Child1" refType="w" fact="0.1458"/>
              <dgm:constr type="h" for="ch" forName="Child1" refType="h" fact="0.5586"/>
              <dgm:constr type="l" for="ch" forName="Parent1" refType="w" fact="0"/>
              <dgm:constr type="t" for="ch" forName="Parent1" refType="h" fact="0.1156"/>
              <dgm:constr type="w" for="ch" forName="Parent1" refType="w" fact="0.167"/>
              <dgm:constr type="h" for="ch" forName="Parent1" refType="h" fact="0.0931"/>
              <dgm:constr type="l" for="ch" forName="ChildAccent2" refType="w" fact="0.167"/>
              <dgm:constr type="t" for="ch" forName="ChildAccent2" refType="h" fact="0.2087"/>
              <dgm:constr type="w" for="ch" forName="ChildAccent2" refType="w" fact="0.167"/>
              <dgm:constr type="h" for="ch" forName="ChildAccent2" refType="h" fact="0.6051"/>
              <dgm:constr type="l" for="ch" forName="Child2" refType="w" fact="0.1888"/>
              <dgm:constr type="t" for="ch" forName="Child2" refType="h" fact="0.2087"/>
              <dgm:constr type="w" for="ch" forName="Child2" refType="w" fact="0.1458"/>
              <dgm:constr type="h" for="ch" forName="Child2" refType="h" fact="0.6051"/>
              <dgm:constr type="l" for="ch" forName="Parent2" refType="w" fact="0.167"/>
              <dgm:constr type="t" for="ch" forName="Parent2" refType="h" fact="0.0923"/>
              <dgm:constr type="w" for="ch" forName="Parent2" refType="w" fact="0.167"/>
              <dgm:constr type="h" for="ch" forName="Parent2" refType="h" fact="0.1164"/>
              <dgm:constr type="l" for="ch" forName="ChildAccent3" refType="w" fact="0.3339"/>
              <dgm:constr type="t" for="ch" forName="ChildAccent3" refType="h" fact="0.2087"/>
              <dgm:constr type="w" for="ch" forName="ChildAccent3" refType="w" fact="0.167"/>
              <dgm:constr type="h" for="ch" forName="ChildAccent3" refType="h" fact="0.6517"/>
              <dgm:constr type="l" for="ch" forName="Child3" refType="w" fact="0.3551"/>
              <dgm:constr type="t" for="ch" forName="Child3" refType="h" fact="0.2087"/>
              <dgm:constr type="w" for="ch" forName="Child3" refType="w" fact="0.1458"/>
              <dgm:constr type="h" for="ch" forName="Child3" refType="h" fact="0.6517"/>
              <dgm:constr type="l" for="ch" forName="Parent3" refType="w" fact="0.3339"/>
              <dgm:constr type="t" for="ch" forName="Parent3" refType="h" fact="0.0698"/>
              <dgm:constr type="w" for="ch" forName="Parent3" refType="w" fact="0.167"/>
              <dgm:constr type="h" for="ch" forName="Parent3" refType="h" fact="0.1396"/>
              <dgm:constr type="l" for="ch" forName="ChildAccent4" refType="w" fact="0.5009"/>
              <dgm:constr type="t" for="ch" forName="ChildAccent4" refType="h" fact="0.2087"/>
              <dgm:constr type="w" for="ch" forName="ChildAccent4" refType="w" fact="0.167"/>
              <dgm:constr type="h" for="ch" forName="ChildAccent4" refType="h" fact="0.6982"/>
              <dgm:constr type="l" for="ch" forName="Child4" refType="w" fact="0.5221"/>
              <dgm:constr type="t" for="ch" forName="Child4" refType="h" fact="0.2087"/>
              <dgm:constr type="w" for="ch" forName="Child4" refType="w" fact="0.1458"/>
              <dgm:constr type="h" for="ch" forName="Child4" refType="h" fact="0.6982"/>
              <dgm:constr type="l" for="ch" forName="Parent4" refType="w" fact="0.501"/>
              <dgm:constr type="t" for="ch" forName="Parent4" refType="h" fact="0.0458"/>
              <dgm:constr type="w" for="ch" forName="Parent4" refType="w" fact="0.167"/>
              <dgm:constr type="h" for="ch" forName="Parent4" refType="h" fact="0.1629"/>
              <dgm:constr type="l" for="ch" forName="ChildAccent5" refType="w" fact="0.6674"/>
              <dgm:constr type="t" for="ch" forName="ChildAccent5" refType="h" fact="0.2087"/>
              <dgm:constr type="w" for="ch" forName="ChildAccent5" refType="w" fact="0.167"/>
              <dgm:constr type="h" for="ch" forName="ChildAccent5" refType="h" fact="0.7448"/>
              <dgm:constr type="l" for="ch" forName="Child5" refType="w" fact="0.6886"/>
              <dgm:constr type="t" for="ch" forName="Child5" refType="h" fact="0.2087"/>
              <dgm:constr type="w" for="ch" forName="Child5" refType="w" fact="0.1458"/>
              <dgm:constr type="h" for="ch" forName="Child5" refType="h" fact="0.7448"/>
              <dgm:constr type="l" for="ch" forName="Parent5" refType="w" fact="0.668"/>
              <dgm:constr type="t" for="ch" forName="Parent5" refType="h" fact="0.0225"/>
              <dgm:constr type="w" for="ch" forName="Parent5" refType="w" fact="0.167"/>
              <dgm:constr type="h" for="ch" forName="Parent5" refType="h" fact="0.1862"/>
              <dgm:constr type="l" for="ch" forName="ChildAccent6" refType="w" fact="0.833"/>
              <dgm:constr type="t" for="ch" forName="ChildAccent6" refType="h" fact="0.2087"/>
              <dgm:constr type="w" for="ch" forName="ChildAccent6" refType="w" fact="0.167"/>
              <dgm:constr type="h" for="ch" forName="ChildAccent6" refType="h" fact="0.7913"/>
              <dgm:constr type="l" for="ch" forName="Child6" refType="w" fact="0.8542"/>
              <dgm:constr type="t" for="ch" forName="Child6" refType="h" fact="0.2087"/>
              <dgm:constr type="w" for="ch" forName="Child6" refType="w" fact="0.1458"/>
              <dgm:constr type="h" for="ch" forName="Child6" refType="h" fact="0.7913"/>
              <dgm:constr type="l" for="ch" forName="Parent6" refType="w" fact="0.835"/>
              <dgm:constr type="t" for="ch" forName="Parent6" refType="h" fact="0"/>
              <dgm:constr type="w" for="ch" forName="Parent6" refType="w" fact="0.165"/>
              <dgm:constr type="h" for="ch" forName="Parent6" refType="h" fact="0.2095"/>
            </dgm:constrLst>
          </dgm:if>
          <dgm:else name="Name10">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Accent1" refType="w" fact="0"/>
              <dgm:constr type="t" for="ch" forName="ChildAccent1" refType="h" fact="0.2168"/>
              <dgm:constr type="w" for="ch" forName="ChildAccent1" refType="w" fact="0.1432"/>
              <dgm:constr type="h" for="ch" forName="ChildAccent1" refType="h" fact="0.5221"/>
              <dgm:constr type="l" for="ch" forName="Child1" refType="w" fact="0.0182"/>
              <dgm:constr type="t" for="ch" forName="Child1" refType="h" fact="0.2168"/>
              <dgm:constr type="w" for="ch" forName="Child1" refType="w" fact="0.125"/>
              <dgm:constr type="h" for="ch" forName="Child1" refType="h" fact="0.5221"/>
              <dgm:constr type="l" for="ch" forName="Parent1" refType="w" fact="0"/>
              <dgm:constr type="t" for="ch" forName="Parent1" refType="h" fact="0.1298"/>
              <dgm:constr type="w" for="ch" forName="Parent1" refType="w" fact="0.1432"/>
              <dgm:constr type="h" for="ch" forName="Parent1" refType="h" fact="0.087"/>
              <dgm:constr type="l" for="ch" forName="ChildAccent2" refType="w" fact="0.1432"/>
              <dgm:constr type="t" for="ch" forName="ChildAccent2" refType="h" fact="0.2168"/>
              <dgm:constr type="w" for="ch" forName="ChildAccent2" refType="w" fact="0.1432"/>
              <dgm:constr type="h" for="ch" forName="ChildAccent2" refType="h" fact="0.5656"/>
              <dgm:constr type="l" for="ch" forName="Child2" refType="w" fact="0.1614"/>
              <dgm:constr type="t" for="ch" forName="Child2" refType="h" fact="0.2168"/>
              <dgm:constr type="w" for="ch" forName="Child2" refType="w" fact="0.125"/>
              <dgm:constr type="h" for="ch" forName="Child2" refType="h" fact="0.5656"/>
              <dgm:constr type="l" for="ch" forName="Parent2" refType="w" fact="0.1432"/>
              <dgm:constr type="t" for="ch" forName="Parent2" refType="h" fact="0.108"/>
              <dgm:constr type="w" for="ch" forName="Parent2" refType="w" fact="0.1432"/>
              <dgm:constr type="h" for="ch" forName="Parent2" refType="h" fact="0.1088"/>
              <dgm:constr type="l" for="ch" forName="ChildAccent3" refType="w" fact="0.2865"/>
              <dgm:constr type="t" for="ch" forName="ChildAccent3" refType="h" fact="0.2168"/>
              <dgm:constr type="w" for="ch" forName="ChildAccent3" refType="w" fact="0.1432"/>
              <dgm:constr type="h" for="ch" forName="ChildAccent3" refType="h" fact="0.6091"/>
              <dgm:constr type="l" for="ch" forName="Child3" refType="w" fact="0.3047"/>
              <dgm:constr type="t" for="ch" forName="Child3" refType="h" fact="0.2168"/>
              <dgm:constr type="w" for="ch" forName="Child3" refType="w" fact="0.125"/>
              <dgm:constr type="h" for="ch" forName="Child3" refType="h" fact="0.6091"/>
              <dgm:constr type="l" for="ch" forName="Parent3" refType="w" fact="0.2865"/>
              <dgm:constr type="t" for="ch" forName="Parent3" refType="h" fact="0.087"/>
              <dgm:constr type="w" for="ch" forName="Parent3" refType="w" fact="0.143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Child4" refType="w" fact="0.4479"/>
              <dgm:constr type="t" for="ch" forName="Child4" refType="h" fact="0.2168"/>
              <dgm:constr type="w" for="ch" forName="Child4" refType="w" fact="0.125"/>
              <dgm:constr type="h" for="ch" forName="Child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5726"/>
              <dgm:constr type="t" for="ch" forName="ChildAccent5" refType="h" fact="0.2168"/>
              <dgm:constr type="w" for="ch" forName="ChildAccent5" refType="w" fact="0.1432"/>
              <dgm:constr type="h" for="ch" forName="ChildAccent5" refType="h" fact="0.6962"/>
              <dgm:constr type="l" for="ch" forName="Child5" refType="w" fact="0.5908"/>
              <dgm:constr type="t" for="ch" forName="Child5" refType="h" fact="0.2168"/>
              <dgm:constr type="w" for="ch" forName="Child5" refType="w" fact="0.125"/>
              <dgm:constr type="h" for="ch" forName="Child5" refType="h" fact="0.6962"/>
              <dgm:constr type="l" for="ch" forName="Parent5" refType="w" fact="0.5726"/>
              <dgm:constr type="t" for="ch" forName="Parent5" refType="h" fact="0.0428"/>
              <dgm:constr type="w" for="ch" forName="Parent5" refType="w" fact="0.1432"/>
              <dgm:constr type="h" for="ch" forName="Parent5" refType="h" fact="0.174"/>
              <dgm:constr type="l" for="ch" forName="ChildAccent6" refType="w" fact="0.7147"/>
              <dgm:constr type="t" for="ch" forName="ChildAccent6" refType="h" fact="0.2168"/>
              <dgm:constr type="w" for="ch" forName="ChildAccent6" refType="w" fact="0.1432"/>
              <dgm:constr type="h" for="ch" forName="ChildAccent6" refType="h" fact="0.7397"/>
              <dgm:constr type="l" for="ch" forName="Child6" refType="w" fact="0.7329"/>
              <dgm:constr type="t" for="ch" forName="Child6" refType="h" fact="0.2168"/>
              <dgm:constr type="w" for="ch" forName="Child6" refType="w" fact="0.125"/>
              <dgm:constr type="h" for="ch" forName="Child6" refType="h" fact="0.7397"/>
              <dgm:constr type="l" for="ch" forName="Parent6" refType="w" fact="0.716"/>
              <dgm:constr type="t" for="ch" forName="Parent6" refType="h" fact="0.0217"/>
              <dgm:constr type="w" for="ch" forName="Parent6" refType="w" fact="0.1424"/>
              <dgm:constr type="h" for="ch" forName="Parent6" refType="h" fact="0.1958"/>
              <dgm:constr type="l" for="ch" forName="ChildAccent7" refType="w" fact="0.8568"/>
              <dgm:constr type="t" for="ch" forName="ChildAccent7" refType="h" fact="0.2168"/>
              <dgm:constr type="w" for="ch" forName="ChildAccent7" refType="w" fact="0.1432"/>
              <dgm:constr type="h" for="ch" forName="ChildAccent7" refType="h" fact="0.7832"/>
              <dgm:constr type="l" for="ch" forName="Child7" refType="w" fact="0.875"/>
              <dgm:constr type="t" for="ch" forName="Child7" refType="h" fact="0.2168"/>
              <dgm:constr type="w" for="ch" forName="Child7" refType="w" fact="0.125"/>
              <dgm:constr type="h" for="ch" forName="Child7" refType="h" fact="0.7832"/>
              <dgm:constr type="l" for="ch" forName="Parent7" refType="w" fact="0.8577"/>
              <dgm:constr type="t" for="ch" forName="Parent7" refType="h" fact="0"/>
              <dgm:constr type="w" for="ch" forName="Parent7" refType="w" fact="0.1423"/>
              <dgm:constr type="h" for="ch" forName="Parent7" refType="h" fact="0.2175"/>
            </dgm:constrLst>
          </dgm:else>
        </dgm:choose>
      </dgm:if>
      <dgm:else name="Name11">
        <dgm:choose name="Name12">
          <dgm:if name="Name13"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14"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2" refType="w" fact="0"/>
              <dgm:constr type="t" for="ch" forName="Child2" refType="h" fact="0.1613"/>
              <dgm:constr type="w" for="ch" forName="Child2" refType="w" fact="0.4365"/>
              <dgm:constr type="h" for="ch" forName="Child2" refType="h" fact="0.8387"/>
              <dgm:constr type="l" for="ch" forName="Child1" refType="w" fact="0.5"/>
              <dgm:constr type="t" for="ch" forName="Child1" refType="h" fact="0.1613"/>
              <dgm:constr type="w" for="ch" forName="Child1" refType="w" fact="0.4365"/>
              <dgm:constr type="h" for="ch" forName="Child1" refType="h" fact="0.7742"/>
              <dgm:constr type="l" for="ch" forName="ChildAccent1" refType="w" fact="0.5"/>
              <dgm:constr type="t" for="ch" forName="ChildAccent1" refType="h" fact="0.1613"/>
              <dgm:constr type="w" for="ch" forName="ChildAccent1" refType="w" fact="0.5"/>
              <dgm:constr type="h" for="ch" forName="ChildAccent1" refType="h" fact="0.7742"/>
              <dgm:constr type="l" for="ch" forName="Parent1" refType="w" fact="0.5"/>
              <dgm:constr type="t" for="ch" forName="Parent1" refType="h" fact="0.0323"/>
              <dgm:constr type="w" for="ch" forName="Parent1" refType="w" fact="0.5"/>
              <dgm:constr type="h" for="ch" forName="Parent1" refType="h" fact="0.129"/>
              <dgm:constr type="l" for="ch" forName="ChildAccent2" refType="w" fact="0"/>
              <dgm:constr type="t" for="ch" forName="ChildAccent2" refType="h" fact="0.1613"/>
              <dgm:constr type="w" for="ch" forName="ChildAccent2" refType="w" fact="0.5"/>
              <dgm:constr type="h" for="ch" forName="ChildAccent2" refType="h" fact="0.8387"/>
              <dgm:constr type="l" for="ch" forName="Parent2" refType="w" fact="0"/>
              <dgm:constr type="t" for="ch" forName="Parent2" refType="h" fact="0"/>
              <dgm:constr type="w" for="ch" forName="Parent2" refType="w" fact="0.5"/>
              <dgm:constr type="h" for="ch" forName="Parent2" refType="h" fact="0.1613"/>
            </dgm:constrLst>
          </dgm:if>
          <dgm:if name="Name15"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3" refType="w" fact="0"/>
              <dgm:constr type="t" for="ch" forName="Child3" refType="h" fact="0.1757"/>
              <dgm:constr type="w" for="ch" forName="Child3" refType="w" fact="0.291"/>
              <dgm:constr type="h" for="ch" forName="Child3" refType="h" fact="0.8243"/>
              <dgm:constr type="l" for="ch" forName="Child2" refType="w" fact="0.3333"/>
              <dgm:constr type="t" for="ch" forName="Child2" refType="h" fact="0.1757"/>
              <dgm:constr type="w" for="ch" forName="Child2" refType="w" fact="0.291"/>
              <dgm:constr type="h" for="ch" forName="Child2" refType="h" fact="0.7655"/>
              <dgm:constr type="l" for="ch" forName="Child1" refType="w" fact="0.6667"/>
              <dgm:constr type="t" for="ch" forName="Child1" refType="h" fact="0.1757"/>
              <dgm:constr type="w" for="ch" forName="Child1" refType="w" fact="0.291"/>
              <dgm:constr type="h" for="ch" forName="Child1" refType="h" fact="0.7066"/>
              <dgm:constr type="l" for="ch" forName="ChildAccent1" refType="w" fact="0.6667"/>
              <dgm:constr type="t" for="ch" forName="ChildAccent1" refType="h" fact="0.1757"/>
              <dgm:constr type="w" for="ch" forName="ChildAccent1" refType="w" fact="0.3333"/>
              <dgm:constr type="h" for="ch" forName="ChildAccent1" refType="h" fact="0.7066"/>
              <dgm:constr type="l" for="ch" forName="Parent1" refType="w" fact="0.6667"/>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
              <dgm:constr type="t" for="ch" forName="ChildAccent3" refType="h" fact="0.1757"/>
              <dgm:constr type="w" for="ch" forName="ChildAccent3" refType="w" fact="0.3333"/>
              <dgm:constr type="h" for="ch" forName="ChildAccent3" refType="h" fact="0.8243"/>
              <dgm:constr type="l" for="ch" forName="Parent3" refType="w" fact="0"/>
              <dgm:constr type="t" for="ch" forName="Parent3" refType="h" fact="0"/>
              <dgm:constr type="w" for="ch" forName="Parent3" refType="w" fact="0.3333"/>
              <dgm:constr type="h" for="ch" forName="Parent3" refType="h" fact="0.176"/>
            </dgm:constrLst>
          </dgm:if>
          <dgm:if name="Name16"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4" refType="w" fact="0"/>
              <dgm:constr type="t" for="ch" forName="Child4" refType="h" fact="0.1892"/>
              <dgm:constr type="w" for="ch" forName="Child4" refType="w" fact="0.2183"/>
              <dgm:constr type="h" for="ch" forName="Child4" refType="h" fact="0.8108"/>
              <dgm:constr type="l" for="ch" forName="Child3" refType="w" fact="0.25"/>
              <dgm:constr type="t" for="ch" forName="Child3" refType="h" fact="0.1892"/>
              <dgm:constr type="w" for="ch" forName="Child3" refType="w" fact="0.2183"/>
              <dgm:constr type="h" for="ch" forName="Child3" refType="h" fact="0.7568"/>
              <dgm:constr type="l" for="ch" forName="Child2" refType="w" fact="0.5"/>
              <dgm:constr type="t" for="ch" forName="Child2" refType="h" fact="0.1892"/>
              <dgm:constr type="w" for="ch" forName="Child2" refType="w" fact="0.2183"/>
              <dgm:constr type="h" for="ch" forName="Child2" refType="h" fact="0.7027"/>
              <dgm:constr type="l" for="ch" forName="Child1" refType="w" fact="0.75"/>
              <dgm:constr type="t" for="ch" forName="Child1" refType="h" fact="0.1892"/>
              <dgm:constr type="w" for="ch" forName="Child1" refType="w" fact="0.2183"/>
              <dgm:constr type="h" for="ch" forName="Child1" refType="h" fact="0.6486"/>
              <dgm:constr type="l" for="ch" forName="ChildAccent1" refType="w" fact="0.75"/>
              <dgm:constr type="t" for="ch" forName="ChildAccent1" refType="h" fact="0.1892"/>
              <dgm:constr type="w" for="ch" forName="ChildAccent1" refType="w" fact="0.25"/>
              <dgm:constr type="h" for="ch" forName="ChildAccent1" refType="h" fact="0.6486"/>
              <dgm:constr type="l" for="ch" forName="Parent1" refType="w" fact="0.75"/>
              <dgm:constr type="t" for="ch" forName="Parent1" refType="h" fact="0.0811"/>
              <dgm:constr type="w" for="ch" forName="Parent1" refType="w" fact="0.25"/>
              <dgm:constr type="h" for="ch" forName="Parent1" refType="h" fact="0.1081"/>
              <dgm:constr type="l" for="ch" forName="ChildAccent2" refType="w" fact="0.5"/>
              <dgm:constr type="t" for="ch" forName="ChildAccent2" refType="h" fact="0.1892"/>
              <dgm:constr type="w" for="ch" forName="ChildAccent2" refType="w" fact="0.25"/>
              <dgm:constr type="h" for="ch" forName="ChildAccent2" refType="h" fact="0.7027"/>
              <dgm:constr type="l" for="ch" forName="Parent2" refType="w" fact="0.5"/>
              <dgm:constr type="t" for="ch" forName="Parent2" refType="h" fact="0.0541"/>
              <dgm:constr type="w" for="ch" forName="Parent2" refType="w" fact="0.25"/>
              <dgm:constr type="h" for="ch" forName="Parent2" refType="h" fact="0.1351"/>
              <dgm:constr type="l" for="ch" forName="ChildAccent3" refType="w" fact="0.25"/>
              <dgm:constr type="t" for="ch" forName="ChildAccent3" refType="h" fact="0.1892"/>
              <dgm:constr type="w" for="ch" forName="ChildAccent3" refType="w" fact="0.25"/>
              <dgm:constr type="h" for="ch" forName="ChildAccent3" refType="h" fact="0.7568"/>
              <dgm:constr type="l" for="ch" forName="Parent3" refType="w" fact="0.25"/>
              <dgm:constr type="t" for="ch" forName="Parent3" refType="h" fact="0.0279"/>
              <dgm:constr type="w" for="ch" forName="Parent3" refType="w" fact="0.25"/>
              <dgm:constr type="h" for="ch" forName="Parent3" refType="h" fact="0.161"/>
              <dgm:constr type="l" for="ch" forName="ChildAccent4" refType="w" fact="0"/>
              <dgm:constr type="t" for="ch" forName="ChildAccent4" refType="h" fact="0.1892"/>
              <dgm:constr type="w" for="ch" forName="ChildAccent4" refType="w" fact="0.25"/>
              <dgm:constr type="h" for="ch" forName="ChildAccent4" refType="h" fact="0.8108"/>
              <dgm:constr type="l" for="ch" forName="Parent4" refType="w" fact="0"/>
              <dgm:constr type="t" for="ch" forName="Parent4" refType="h" fact="0"/>
              <dgm:constr type="w" for="ch" forName="Parent4" refType="w" fact="0.25"/>
              <dgm:constr type="h" for="ch" forName="Parent4" refType="h" fact="0.1892"/>
            </dgm:constrLst>
          </dgm:if>
          <dgm:if name="Name17"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5" refType="w" fact="0"/>
              <dgm:constr type="t" for="ch" forName="Child5" refType="h" fact="0.2"/>
              <dgm:constr type="w" for="ch" forName="Child5" refType="w" fact="0.1747"/>
              <dgm:constr type="h" for="ch" forName="Child5" refType="h" fact="0.8"/>
              <dgm:constr type="l" for="ch" forName="Child4" refType="w" fact="0.2001"/>
              <dgm:constr type="t" for="ch" forName="Child4" refType="h" fact="0.2"/>
              <dgm:constr type="w" for="ch" forName="Child4" refType="w" fact="0.1747"/>
              <dgm:constr type="h" for="ch" forName="Child4" refType="h" fact="0.75"/>
              <dgm:constr type="l" for="ch" forName="Child3" refType="w" fact="0.4002"/>
              <dgm:constr type="t" for="ch" forName="Child3" refType="h" fact="0.2"/>
              <dgm:constr type="w" for="ch" forName="Child3" refType="w" fact="0.1747"/>
              <dgm:constr type="h" for="ch" forName="Child3" refType="h" fact="0.7"/>
              <dgm:constr type="l" for="ch" forName="Child2" refType="w" fact="0.6003"/>
              <dgm:constr type="t" for="ch" forName="Child2" refType="h" fact="0.2"/>
              <dgm:constr type="w" for="ch" forName="Child2" refType="w" fact="0.1747"/>
              <dgm:constr type="h" for="ch" forName="Child2" refType="h" fact="0.65"/>
              <dgm:constr type="l" for="ch" forName="Child1" refType="w" fact="0.7999"/>
              <dgm:constr type="t" for="ch" forName="Child1" refType="h" fact="0.2"/>
              <dgm:constr type="w" for="ch" forName="Child1" refType="w" fact="0.1747"/>
              <dgm:constr type="h" for="ch" forName="Child1" refType="h" fact="0.6"/>
              <dgm:constr type="l" for="ch" forName="ChildAccent1" refType="w" fact="0.7999"/>
              <dgm:constr type="t" for="ch" forName="ChildAccent1" refType="h" fact="0.2"/>
              <dgm:constr type="w" for="ch" forName="ChildAccent1" refType="w" fact="0.2001"/>
              <dgm:constr type="h" for="ch" forName="ChildAccent1" refType="h" fact="0.6"/>
              <dgm:constr type="l" for="ch" forName="Parent1" refType="w" fact="0.7999"/>
              <dgm:constr type="t" for="ch" forName="Parent1" refType="h" fact="0.1"/>
              <dgm:constr type="w" for="ch" forName="Parent1" refType="w" fact="0.2001"/>
              <dgm:constr type="h" for="ch" forName="Parent1" refType="h" fact="0.1"/>
              <dgm:constr type="l" for="ch" forName="ChildAccent2" refType="w" fact="0.6003"/>
              <dgm:constr type="t" for="ch" forName="ChildAccent2" refType="h" fact="0.2"/>
              <dgm:constr type="w" for="ch" forName="ChildAccent2" refType="w" fact="0.2001"/>
              <dgm:constr type="h" for="ch" forName="ChildAccent2" refType="h" fact="0.65"/>
              <dgm:constr type="l" for="ch" forName="Parent2" refType="w" fact="0.6003"/>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2001"/>
              <dgm:constr type="t" for="ch" forName="ChildAccent4" refType="h" fact="0.2"/>
              <dgm:constr type="w" for="ch" forName="ChildAccent4" refType="w" fact="0.2001"/>
              <dgm:constr type="h" for="ch" forName="ChildAccent4" refType="h" fact="0.75"/>
              <dgm:constr type="l" for="ch" forName="Parent4" refType="w" fact="0.2001"/>
              <dgm:constr type="t" for="ch" forName="Parent4" refType="h" fact="0.025"/>
              <dgm:constr type="w" for="ch" forName="Parent4" refType="w" fact="0.2001"/>
              <dgm:constr type="h" for="ch" forName="Parent4" refType="h" fact="0.175"/>
              <dgm:constr type="l" for="ch" forName="ChildAccent5" refType="w" fact="0"/>
              <dgm:constr type="t" for="ch" forName="ChildAccent5" refType="h" fact="0.2"/>
              <dgm:constr type="w" for="ch" forName="ChildAccent5" refType="w" fact="0.2001"/>
              <dgm:constr type="h" for="ch" forName="ChildAccent5" refType="h" fact="0.8"/>
              <dgm:constr type="l" for="ch" forName="Parent5" refType="w" fact="0"/>
              <dgm:constr type="t" for="ch" forName="Parent5" refType="h" fact="0"/>
              <dgm:constr type="w" for="ch" forName="Parent5" refType="w" fact="0.2001"/>
              <dgm:constr type="h" for="ch" forName="Parent5" refType="h" fact="0.2"/>
            </dgm:constrLst>
          </dgm:if>
          <dgm:if name="Name18"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6" refType="w" fact="0"/>
              <dgm:constr type="t" for="ch" forName="Child6" refType="h" fact="0.2087"/>
              <dgm:constr type="w" for="ch" forName="Child6" refType="w" fact="0.1458"/>
              <dgm:constr type="h" for="ch" forName="Child6" refType="h" fact="0.7913"/>
              <dgm:constr type="l" for="ch" forName="Child5" refType="w" fact="0.167"/>
              <dgm:constr type="t" for="ch" forName="Child5" refType="h" fact="0.2087"/>
              <dgm:constr type="w" for="ch" forName="Child5" refType="w" fact="0.1458"/>
              <dgm:constr type="h" for="ch" forName="Child5" refType="h" fact="0.7448"/>
              <dgm:constr type="l" for="ch" forName="Child4" refType="w" fact="0.3339"/>
              <dgm:constr type="t" for="ch" forName="Child4" refType="h" fact="0.2087"/>
              <dgm:constr type="w" for="ch" forName="Child4" refType="w" fact="0.1458"/>
              <dgm:constr type="h" for="ch" forName="Child4" refType="h" fact="0.6982"/>
              <dgm:constr type="l" for="ch" forName="Child3" refType="w" fact="0.5009"/>
              <dgm:constr type="t" for="ch" forName="Child3" refType="h" fact="0.2087"/>
              <dgm:constr type="w" for="ch" forName="Child3" refType="w" fact="0.1458"/>
              <dgm:constr type="h" for="ch" forName="Child3" refType="h" fact="0.6517"/>
              <dgm:constr type="l" for="ch" forName="Child2" refType="w" fact="0.6674"/>
              <dgm:constr type="t" for="ch" forName="Child2" refType="h" fact="0.2087"/>
              <dgm:constr type="w" for="ch" forName="Child2" refType="w" fact="0.1458"/>
              <dgm:constr type="h" for="ch" forName="Child2" refType="h" fact="0.6051"/>
              <dgm:constr type="l" for="ch" forName="Child1" refType="w" fact="0.833"/>
              <dgm:constr type="t" for="ch" forName="Child1" refType="h" fact="0.2087"/>
              <dgm:constr type="w" for="ch" forName="Child1" refType="w" fact="0.1458"/>
              <dgm:constr type="h" for="ch" forName="Child1" refType="h" fact="0.5586"/>
              <dgm:constr type="l" for="ch" forName="ChildAccent1" refType="w" fact="0.833"/>
              <dgm:constr type="t" for="ch" forName="ChildAccent1" refType="h" fact="0.2087"/>
              <dgm:constr type="w" for="ch" forName="ChildAccent1" refType="w" fact="0.167"/>
              <dgm:constr type="h" for="ch" forName="ChildAccent1" refType="h" fact="0.5586"/>
              <dgm:constr type="l" for="ch" forName="Parent1" refType="w" fact="0.833"/>
              <dgm:constr type="t" for="ch" forName="Parent1" refType="h" fact="0.1156"/>
              <dgm:constr type="w" for="ch" forName="Parent1" refType="w" fact="0.167"/>
              <dgm:constr type="h" for="ch" forName="Parent1" refType="h" fact="0.0931"/>
              <dgm:constr type="l" for="ch" forName="ChildAccent2" refType="w" fact="0.6674"/>
              <dgm:constr type="t" for="ch" forName="ChildAccent2" refType="h" fact="0.2087"/>
              <dgm:constr type="w" for="ch" forName="ChildAccent2" refType="w" fact="0.167"/>
              <dgm:constr type="h" for="ch" forName="ChildAccent2" refType="h" fact="0.6051"/>
              <dgm:constr type="l" for="ch" forName="Parent2" refType="w" fact="0.6674"/>
              <dgm:constr type="t" for="ch" forName="Parent2" refType="h" fact="0.0923"/>
              <dgm:constr type="w" for="ch" forName="Parent2" refType="w" fact="0.165"/>
              <dgm:constr type="h" for="ch" forName="Parent2" refType="h" fact="0.1164"/>
              <dgm:constr type="l" for="ch" forName="ChildAccent3" refType="w" fact="0.5009"/>
              <dgm:constr type="t" for="ch" forName="ChildAccent3" refType="h" fact="0.2087"/>
              <dgm:constr type="w" for="ch" forName="ChildAccent3" refType="w" fact="0.167"/>
              <dgm:constr type="h" for="ch" forName="ChildAccent3" refType="h" fact="0.6517"/>
              <dgm:constr type="l" for="ch" forName="Parent3" refType="w" fact="0.5009"/>
              <dgm:constr type="t" for="ch" forName="Parent3" refType="h" fact="0.0698"/>
              <dgm:constr type="w" for="ch" forName="Parent3" refType="w" fact="0.166"/>
              <dgm:constr type="h" for="ch" forName="Parent3" refType="h" fact="0.1396"/>
              <dgm:constr type="l" for="ch" forName="ChildAccent4" refType="w" fact="0.3339"/>
              <dgm:constr type="t" for="ch" forName="ChildAccent4" refType="h" fact="0.2087"/>
              <dgm:constr type="w" for="ch" forName="ChildAccent4" refType="w" fact="0.167"/>
              <dgm:constr type="h" for="ch" forName="ChildAccent4" refType="h" fact="0.6982"/>
              <dgm:constr type="l" for="ch" forName="Parent4" refType="w" fact="0.3339"/>
              <dgm:constr type="t" for="ch" forName="Parent4" refType="h" fact="0.0458"/>
              <dgm:constr type="w" for="ch" forName="Parent4" refType="w" fact="0.167"/>
              <dgm:constr type="h" for="ch" forName="Parent4" refType="h" fact="0.1629"/>
              <dgm:constr type="l" for="ch" forName="ChildAccent5" refType="w" fact="0.167"/>
              <dgm:constr type="t" for="ch" forName="ChildAccent5" refType="h" fact="0.2087"/>
              <dgm:constr type="w" for="ch" forName="ChildAccent5" refType="w" fact="0.167"/>
              <dgm:constr type="h" for="ch" forName="ChildAccent5" refType="h" fact="0.7448"/>
              <dgm:constr type="l" for="ch" forName="Parent5" refType="w" fact="0.167"/>
              <dgm:constr type="t" for="ch" forName="Parent5" refType="h" fact="0.0225"/>
              <dgm:constr type="w" for="ch" forName="Parent5" refType="w" fact="0.167"/>
              <dgm:constr type="h" for="ch" forName="Parent5" refType="h" fact="0.1862"/>
              <dgm:constr type="l" for="ch" forName="ChildAccent6" refType="w" fact="0"/>
              <dgm:constr type="t" for="ch" forName="ChildAccent6" refType="h" fact="0.2087"/>
              <dgm:constr type="w" for="ch" forName="ChildAccent6" refType="w" fact="0.167"/>
              <dgm:constr type="h" for="ch" forName="ChildAccent6" refType="h" fact="0.7913"/>
              <dgm:constr type="l" for="ch" forName="Parent6" refType="w" fact="0"/>
              <dgm:constr type="t" for="ch" forName="Parent6" refType="h" fact="0"/>
              <dgm:constr type="w" for="ch" forName="Parent6" refType="w" fact="0.167"/>
              <dgm:constr type="h" for="ch" forName="Parent6" refType="h" fact="0.2095"/>
            </dgm:constrLst>
          </dgm:if>
          <dgm:else name="Name19">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7" refType="w" fact="0"/>
              <dgm:constr type="t" for="ch" forName="Child7" refType="h" fact="0.2168"/>
              <dgm:constr type="w" for="ch" forName="Child7" refType="w" fact="0.125"/>
              <dgm:constr type="h" for="ch" forName="Child7" refType="h" fact="0.7832"/>
              <dgm:constr type="l" for="ch" forName="Child6" refType="w" fact="0.1432"/>
              <dgm:constr type="t" for="ch" forName="Child6" refType="h" fact="0.2168"/>
              <dgm:constr type="w" for="ch" forName="Child6" refType="w" fact="0.125"/>
              <dgm:constr type="h" for="ch" forName="Child6" refType="h" fact="0.7397"/>
              <dgm:constr type="l" for="ch" forName="Child5" refType="w" fact="0.2865"/>
              <dgm:constr type="t" for="ch" forName="Child5" refType="h" fact="0.2168"/>
              <dgm:constr type="w" for="ch" forName="Child5" refType="w" fact="0.125"/>
              <dgm:constr type="h" for="ch" forName="Child5" refType="h" fact="0.6962"/>
              <dgm:constr type="l" for="ch" forName="Child4" refType="w" fact="0.4297"/>
              <dgm:constr type="t" for="ch" forName="Child4" refType="h" fact="0.2168"/>
              <dgm:constr type="w" for="ch" forName="Child4" refType="w" fact="0.125"/>
              <dgm:constr type="h" for="ch" forName="Child4" refType="h" fact="0.6526"/>
              <dgm:constr type="l" for="ch" forName="Child3" refType="w" fact="0.5726"/>
              <dgm:constr type="t" for="ch" forName="Child3" refType="h" fact="0.2168"/>
              <dgm:constr type="w" for="ch" forName="Child3" refType="w" fact="0.125"/>
              <dgm:constr type="h" for="ch" forName="Child3" refType="h" fact="0.6091"/>
              <dgm:constr type="l" for="ch" forName="Child2" refType="w" fact="0.7147"/>
              <dgm:constr type="t" for="ch" forName="Child2" refType="h" fact="0.2168"/>
              <dgm:constr type="w" for="ch" forName="Child2" refType="w" fact="0.125"/>
              <dgm:constr type="h" for="ch" forName="Child2" refType="h" fact="0.5656"/>
              <dgm:constr type="l" for="ch" forName="Child1" refType="w" fact="0.8568"/>
              <dgm:constr type="t" for="ch" forName="Child1" refType="h" fact="0.2168"/>
              <dgm:constr type="w" for="ch" forName="Child1" refType="w" fact="0.125"/>
              <dgm:constr type="h" for="ch" forName="Child1" refType="h" fact="0.5221"/>
              <dgm:constr type="l" for="ch" forName="ChildAccent1" refType="w" fact="0.8568"/>
              <dgm:constr type="t" for="ch" forName="ChildAccent1" refType="h" fact="0.2168"/>
              <dgm:constr type="w" for="ch" forName="ChildAccent1" refType="w" fact="0.1432"/>
              <dgm:constr type="h" for="ch" forName="ChildAccent1" refType="h" fact="0.5221"/>
              <dgm:constr type="l" for="ch" forName="Parent1" refType="w" fact="0.8568"/>
              <dgm:constr type="t" for="ch" forName="Parent1" refType="h" fact="0.1298"/>
              <dgm:constr type="w" for="ch" forName="Parent1" refType="w" fact="0.1432"/>
              <dgm:constr type="h" for="ch" forName="Parent1" refType="h" fact="0.087"/>
              <dgm:constr type="l" for="ch" forName="ChildAccent2" refType="w" fact="0.7147"/>
              <dgm:constr type="t" for="ch" forName="ChildAccent2" refType="h" fact="0.2168"/>
              <dgm:constr type="w" for="ch" forName="ChildAccent2" refType="w" fact="0.1432"/>
              <dgm:constr type="h" for="ch" forName="ChildAccent2" refType="h" fact="0.5656"/>
              <dgm:constr type="l" for="ch" forName="Parent2" refType="w" fact="0.7147"/>
              <dgm:constr type="t" for="ch" forName="Parent2" refType="h" fact="0.108"/>
              <dgm:constr type="w" for="ch" forName="Parent2" refType="w" fact="0.1425"/>
              <dgm:constr type="h" for="ch" forName="Parent2" refType="h" fact="0.1088"/>
              <dgm:constr type="l" for="ch" forName="ChildAccent3" refType="w" fact="0.5726"/>
              <dgm:constr type="t" for="ch" forName="ChildAccent3" refType="h" fact="0.2168"/>
              <dgm:constr type="w" for="ch" forName="ChildAccent3" refType="w" fact="0.1432"/>
              <dgm:constr type="h" for="ch" forName="ChildAccent3" refType="h" fact="0.6091"/>
              <dgm:constr type="l" for="ch" forName="Parent3" refType="w" fact="0.5726"/>
              <dgm:constr type="t" for="ch" forName="Parent3" refType="h" fact="0.087"/>
              <dgm:constr type="w" for="ch" forName="Parent3" refType="w" fact="0.14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2865"/>
              <dgm:constr type="t" for="ch" forName="ChildAccent5" refType="h" fact="0.2168"/>
              <dgm:constr type="w" for="ch" forName="ChildAccent5" refType="w" fact="0.1432"/>
              <dgm:constr type="h" for="ch" forName="ChildAccent5" refType="h" fact="0.6962"/>
              <dgm:constr type="l" for="ch" forName="Parent5" refType="w" fact="0.2865"/>
              <dgm:constr type="t" for="ch" forName="Parent5" refType="h" fact="0.0428"/>
              <dgm:constr type="w" for="ch" forName="Parent5" refType="w" fact="0.1432"/>
              <dgm:constr type="h" for="ch" forName="Parent5" refType="h" fact="0.174"/>
              <dgm:constr type="l" for="ch" forName="ChildAccent6" refType="w" fact="0.1432"/>
              <dgm:constr type="t" for="ch" forName="ChildAccent6" refType="h" fact="0.2168"/>
              <dgm:constr type="w" for="ch" forName="ChildAccent6" refType="w" fact="0.1432"/>
              <dgm:constr type="h" for="ch" forName="ChildAccent6" refType="h" fact="0.7397"/>
              <dgm:constr type="l" for="ch" forName="Parent6" refType="w" fact="0.1432"/>
              <dgm:constr type="t" for="ch" forName="Parent6" refType="h" fact="0.0217"/>
              <dgm:constr type="w" for="ch" forName="Parent6" refType="w" fact="0.1432"/>
              <dgm:constr type="h" for="ch" forName="Parent6" refType="h" fact="0.1958"/>
              <dgm:constr type="l" for="ch" forName="ChildAccent7" refType="w" fact="0"/>
              <dgm:constr type="t" for="ch" forName="ChildAccent7" refType="h" fact="0.2168"/>
              <dgm:constr type="w" for="ch" forName="ChildAccent7" refType="w" fact="0.1432"/>
              <dgm:constr type="h" for="ch" forName="ChildAccent7" refType="h" fact="0.7832"/>
              <dgm:constr type="l" for="ch" forName="Parent7" refType="w" fact="0"/>
              <dgm:constr type="t" for="ch" forName="Parent7" refType="h" fact="0"/>
              <dgm:constr type="w" for="ch" forName="Parent7" refType="w" fact="0.1432"/>
              <dgm:constr type="h" for="ch" forName="Parent7" refType="h" fact="0.2175"/>
            </dgm:constrLst>
          </dgm:else>
        </dgm:choose>
      </dgm:else>
    </dgm:choose>
    <dgm:forEach name="wrapper" axis="self" ptType="parTrans">
      <dgm:forEach name="accentRepeat" axis="self">
        <dgm:layoutNode name="ChildAccent" styleLbl="alignImgPlace1">
          <dgm:alg type="sp"/>
          <dgm:choose name="Name20">
            <dgm:if name="Name21" axis="followSib" ptType="node" func="cnt" op="equ" val="0">
              <dgm:shape xmlns:r="http://schemas.openxmlformats.org/officeDocument/2006/relationships" type="wedgeRectCallout" r:blip="">
                <dgm:adjLst>
                  <dgm:adj idx="1" val="0"/>
                  <dgm:adj idx="2" val="0"/>
                </dgm:adjLst>
              </dgm:shape>
            </dgm:if>
            <dgm:else name="Name22">
              <dgm:choose name="Name23">
                <dgm:if name="Name24" axis="precedSib" ptType="node" func="cnt" op="equ" val="6">
                  <dgm:shape xmlns:r="http://schemas.openxmlformats.org/officeDocument/2006/relationships" type="wedgeRectCallout" r:blip="">
                    <dgm:adjLst>
                      <dgm:adj idx="1" val="0"/>
                      <dgm:adj idx="2" val="0"/>
                    </dgm:adjLst>
                  </dgm:shape>
                </dgm:if>
                <dgm:else name="Name25">
                  <dgm:choose name="Name26">
                    <dgm:if name="Name27" func="var" arg="dir" op="equ" val="norm">
                      <dgm:shape xmlns:r="http://schemas.openxmlformats.org/officeDocument/2006/relationships" type="wedgeRectCallout" r:blip="">
                        <dgm:adjLst>
                          <dgm:adj idx="1" val="0.625"/>
                          <dgm:adj idx="2" val="0.2083"/>
                        </dgm:adjLst>
                      </dgm:shape>
                    </dgm:if>
                    <dgm:else name="Name28">
                      <dgm:shape xmlns:r="http://schemas.openxmlformats.org/officeDocument/2006/relationships" type="wedgeRectCallout" r:blip="">
                        <dgm:adjLst>
                          <dgm:adj idx="1" val="-0.625"/>
                          <dgm:adj idx="2" val="0.2083"/>
                        </dgm:adjLst>
                      </dgm:shape>
                    </dgm:else>
                  </dgm:choose>
                </dgm:else>
              </dgm:choose>
            </dgm:else>
          </dgm:choose>
          <dgm:presOf axis="des" ptType="node"/>
        </dgm:layoutNode>
      </dgm:forEach>
    </dgm:forEach>
    <dgm:forEach name="Name29" axis="ch" ptType="node" st="7" cnt="1">
      <dgm:layoutNode name="ChildAccent7">
        <dgm:alg type="sp"/>
        <dgm:shape xmlns:r="http://schemas.openxmlformats.org/officeDocument/2006/relationships" r:blip="">
          <dgm:adjLst/>
        </dgm:shape>
        <dgm:presOf/>
        <dgm:constrLst/>
        <dgm:forEach name="Name30" ref="accentRepeat"/>
      </dgm:layoutNode>
      <dgm:layoutNode name="Child7" styleLbl="revTx">
        <dgm:varLst>
          <dgm:chMax val="0"/>
          <dgm:chPref val="0"/>
          <dgm:bulletEnabled val="1"/>
        </dgm:varLst>
        <dgm:choose name="Name31">
          <dgm:if name="Name32" func="var" arg="dir" op="equ" val="norm">
            <dgm:alg type="tx">
              <dgm:param type="parTxLTRAlign" val="r"/>
              <dgm:param type="shpTxLTRAlignCh" val="r"/>
              <dgm:param type="txAnchorVert" val="t"/>
            </dgm:alg>
          </dgm:if>
          <dgm:else name="Name3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7"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4" axis="ch" ptType="node" st="6" cnt="1">
      <dgm:layoutNode name="ChildAccent6">
        <dgm:alg type="sp"/>
        <dgm:shape xmlns:r="http://schemas.openxmlformats.org/officeDocument/2006/relationships" r:blip="">
          <dgm:adjLst/>
        </dgm:shape>
        <dgm:presOf/>
        <dgm:constrLst/>
        <dgm:forEach name="Name35" ref="accentRepeat"/>
      </dgm:layoutNode>
      <dgm:layoutNode name="Child6" styleLbl="revTx">
        <dgm:varLst>
          <dgm:chMax val="0"/>
          <dgm:chPref val="0"/>
          <dgm:bulletEnabled val="1"/>
        </dgm:varLst>
        <dgm:choose name="Name36">
          <dgm:if name="Name37" func="var" arg="dir" op="equ" val="norm">
            <dgm:alg type="tx">
              <dgm:param type="parTxLTRAlign" val="r"/>
              <dgm:param type="shpTxLTRAlignCh" val="r"/>
              <dgm:param type="txAnchorVert" val="t"/>
            </dgm:alg>
          </dgm:if>
          <dgm:else name="Name3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6"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9" axis="ch" ptType="node" st="5" cnt="1">
      <dgm:layoutNode name="ChildAccent5">
        <dgm:alg type="sp"/>
        <dgm:shape xmlns:r="http://schemas.openxmlformats.org/officeDocument/2006/relationships" r:blip="">
          <dgm:adjLst/>
        </dgm:shape>
        <dgm:presOf/>
        <dgm:constrLst/>
        <dgm:forEach name="Name40" ref="accentRepeat"/>
      </dgm:layoutNode>
      <dgm:layoutNode name="Child5" styleLbl="revTx">
        <dgm:varLst>
          <dgm:chMax val="0"/>
          <dgm:chPref val="0"/>
          <dgm:bulletEnabled val="1"/>
        </dgm:varLst>
        <dgm:choose name="Name41">
          <dgm:if name="Name42" func="var" arg="dir" op="equ" val="norm">
            <dgm:alg type="tx">
              <dgm:param type="parTxLTRAlign" val="r"/>
              <dgm:param type="shpTxLTRAlignCh" val="r"/>
              <dgm:param type="txAnchorVert" val="t"/>
            </dgm:alg>
          </dgm:if>
          <dgm:else name="Name4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5"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4" axis="ch" ptType="node" st="4" cnt="1">
      <dgm:layoutNode name="ChildAccent4">
        <dgm:alg type="sp"/>
        <dgm:shape xmlns:r="http://schemas.openxmlformats.org/officeDocument/2006/relationships" r:blip="">
          <dgm:adjLst/>
        </dgm:shape>
        <dgm:presOf/>
        <dgm:constrLst/>
        <dgm:forEach name="Name45" ref="accentRepeat"/>
      </dgm:layoutNode>
      <dgm:layoutNode name="Child4" styleLbl="revTx">
        <dgm:varLst>
          <dgm:chMax val="0"/>
          <dgm:chPref val="0"/>
          <dgm:bulletEnabled val="1"/>
        </dgm:varLst>
        <dgm:choose name="Name46">
          <dgm:if name="Name47" func="var" arg="dir" op="equ" val="norm">
            <dgm:alg type="tx">
              <dgm:param type="parTxLTRAlign" val="r"/>
              <dgm:param type="shpTxLTRAlignCh" val="r"/>
              <dgm:param type="txAnchorVert" val="t"/>
            </dgm:alg>
          </dgm:if>
          <dgm:else name="Name4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4"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9" axis="ch" ptType="node" st="3" cnt="1">
      <dgm:layoutNode name="ChildAccent3">
        <dgm:alg type="sp"/>
        <dgm:shape xmlns:r="http://schemas.openxmlformats.org/officeDocument/2006/relationships" r:blip="">
          <dgm:adjLst/>
        </dgm:shape>
        <dgm:presOf/>
        <dgm:constrLst/>
        <dgm:forEach name="Name50" ref="accentRepeat"/>
      </dgm:layoutNode>
      <dgm:layoutNode name="Child3" styleLbl="revTx">
        <dgm:varLst>
          <dgm:chMax val="0"/>
          <dgm:chPref val="0"/>
          <dgm:bulletEnabled val="1"/>
        </dgm:varLst>
        <dgm:choose name="Name51">
          <dgm:if name="Name52" func="var" arg="dir" op="equ" val="norm">
            <dgm:alg type="tx">
              <dgm:param type="parTxLTRAlign" val="r"/>
              <dgm:param type="shpTxLTRAlignCh" val="r"/>
              <dgm:param type="txAnchorVert" val="t"/>
            </dgm:alg>
          </dgm:if>
          <dgm:else name="Name5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3"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4" axis="ch" ptType="node" st="2" cnt="1">
      <dgm:layoutNode name="ChildAccent2">
        <dgm:alg type="sp"/>
        <dgm:shape xmlns:r="http://schemas.openxmlformats.org/officeDocument/2006/relationships" r:blip="">
          <dgm:adjLst/>
        </dgm:shape>
        <dgm:presOf/>
        <dgm:constrLst/>
        <dgm:forEach name="Name55" ref="accentRepeat"/>
      </dgm:layoutNode>
      <dgm:layoutNode name="Child2" styleLbl="revTx">
        <dgm:varLst>
          <dgm:chMax val="0"/>
          <dgm:chPref val="0"/>
          <dgm:bulletEnabled val="1"/>
        </dgm:varLst>
        <dgm:choose name="Name56">
          <dgm:if name="Name57" func="var" arg="dir" op="equ" val="norm">
            <dgm:alg type="tx">
              <dgm:param type="parTxLTRAlign" val="r"/>
              <dgm:param type="shpTxLTRAlignCh" val="r"/>
              <dgm:param type="txAnchorVert" val="t"/>
            </dgm:alg>
          </dgm:if>
          <dgm:else name="Name5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2"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9" axis="ch" ptType="node" cnt="1">
      <dgm:layoutNode name="ChildAccent1">
        <dgm:alg type="sp"/>
        <dgm:shape xmlns:r="http://schemas.openxmlformats.org/officeDocument/2006/relationships" r:blip="">
          <dgm:adjLst/>
        </dgm:shape>
        <dgm:presOf/>
        <dgm:constrLst/>
        <dgm:forEach name="Name60" ref="accentRepeat"/>
      </dgm:layoutNode>
      <dgm:layoutNode name="Child1" styleLbl="revTx">
        <dgm:varLst>
          <dgm:chMax val="0"/>
          <dgm:chPref val="0"/>
          <dgm:bulletEnabled val="1"/>
        </dgm:varLst>
        <dgm:choose name="Name61">
          <dgm:if name="Name62" func="var" arg="dir" op="equ" val="norm">
            <dgm:alg type="tx">
              <dgm:param type="parTxLTRAlign" val="r"/>
              <dgm:param type="shpTxLTRAlignCh" val="r"/>
              <dgm:param type="txAnchorVert" val="t"/>
            </dgm:alg>
          </dgm:if>
          <dgm:else name="Name6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1"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TT"/>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F1CEB33-90EC-4662-B068-BCE6881B0E27}" type="datetimeFigureOut">
              <a:rPr lang="en-TT" smtClean="0"/>
              <a:t>07/02/2021</a:t>
            </a:fld>
            <a:endParaRPr lang="en-TT"/>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TT"/>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TT"/>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AEF874E-E189-4722-8200-155CAEDF675E}" type="slidenum">
              <a:rPr lang="en-TT" smtClean="0"/>
              <a:t>‹#›</a:t>
            </a:fld>
            <a:endParaRPr lang="en-TT"/>
          </a:p>
        </p:txBody>
      </p:sp>
    </p:spTree>
    <p:extLst>
      <p:ext uri="{BB962C8B-B14F-4D97-AF65-F5344CB8AC3E}">
        <p14:creationId xmlns:p14="http://schemas.microsoft.com/office/powerpoint/2010/main" val="17975103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T" dirty="0"/>
          </a:p>
        </p:txBody>
      </p:sp>
      <p:sp>
        <p:nvSpPr>
          <p:cNvPr id="4" name="Slide Number Placeholder 3"/>
          <p:cNvSpPr>
            <a:spLocks noGrp="1"/>
          </p:cNvSpPr>
          <p:nvPr>
            <p:ph type="sldNum" sz="quarter" idx="5"/>
          </p:nvPr>
        </p:nvSpPr>
        <p:spPr/>
        <p:txBody>
          <a:bodyPr/>
          <a:lstStyle/>
          <a:p>
            <a:fld id="{FAEF874E-E189-4722-8200-155CAEDF675E}" type="slidenum">
              <a:rPr lang="en-TT" smtClean="0"/>
              <a:t>1</a:t>
            </a:fld>
            <a:endParaRPr lang="en-TT"/>
          </a:p>
        </p:txBody>
      </p:sp>
    </p:spTree>
    <p:extLst>
      <p:ext uri="{BB962C8B-B14F-4D97-AF65-F5344CB8AC3E}">
        <p14:creationId xmlns:p14="http://schemas.microsoft.com/office/powerpoint/2010/main" val="27336069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T" dirty="0"/>
              <a:t>CARICOM is the oldest surviving integration movement in the developing world. It is a grouping of twenty countries: fifteen Member States and five Associate Members.</a:t>
            </a:r>
          </a:p>
          <a:p>
            <a:r>
              <a:rPr lang="en-TT" dirty="0"/>
              <a:t>CARICOM promotes and supports a unified Caribbean Community that is inclusive, resilient, competitive; sharing in economic, social and cultural prosperity.</a:t>
            </a:r>
          </a:p>
          <a:p>
            <a:endParaRPr lang="en-TT" dirty="0"/>
          </a:p>
        </p:txBody>
      </p:sp>
      <p:sp>
        <p:nvSpPr>
          <p:cNvPr id="4" name="Slide Number Placeholder 3"/>
          <p:cNvSpPr>
            <a:spLocks noGrp="1"/>
          </p:cNvSpPr>
          <p:nvPr>
            <p:ph type="sldNum" sz="quarter" idx="5"/>
          </p:nvPr>
        </p:nvSpPr>
        <p:spPr/>
        <p:txBody>
          <a:bodyPr/>
          <a:lstStyle/>
          <a:p>
            <a:fld id="{FAEF874E-E189-4722-8200-155CAEDF675E}" type="slidenum">
              <a:rPr lang="en-TT" smtClean="0"/>
              <a:t>2</a:t>
            </a:fld>
            <a:endParaRPr lang="en-TT"/>
          </a:p>
        </p:txBody>
      </p:sp>
    </p:spTree>
    <p:extLst>
      <p:ext uri="{BB962C8B-B14F-4D97-AF65-F5344CB8AC3E}">
        <p14:creationId xmlns:p14="http://schemas.microsoft.com/office/powerpoint/2010/main" val="1924715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T" dirty="0"/>
              <a:t>Human Development Index most countries between High human development and Medium human development. Haiti </a:t>
            </a:r>
            <a:r>
              <a:rPr lang="en-TT" sz="1800" b="0" i="0" u="none" strike="noStrike" baseline="0" dirty="0">
                <a:solidFill>
                  <a:srgbClr val="FFFFFF"/>
                </a:solidFill>
                <a:latin typeface="InterstateCondensed-Regular"/>
              </a:rPr>
              <a:t>Low human development index. </a:t>
            </a:r>
            <a:endParaRPr lang="en-TT" dirty="0"/>
          </a:p>
        </p:txBody>
      </p:sp>
      <p:sp>
        <p:nvSpPr>
          <p:cNvPr id="4" name="Slide Number Placeholder 3"/>
          <p:cNvSpPr>
            <a:spLocks noGrp="1"/>
          </p:cNvSpPr>
          <p:nvPr>
            <p:ph type="sldNum" sz="quarter" idx="5"/>
          </p:nvPr>
        </p:nvSpPr>
        <p:spPr/>
        <p:txBody>
          <a:bodyPr/>
          <a:lstStyle/>
          <a:p>
            <a:fld id="{FAEF874E-E189-4722-8200-155CAEDF675E}" type="slidenum">
              <a:rPr lang="en-TT" smtClean="0"/>
              <a:t>3</a:t>
            </a:fld>
            <a:endParaRPr lang="en-TT"/>
          </a:p>
        </p:txBody>
      </p:sp>
    </p:spTree>
    <p:extLst>
      <p:ext uri="{BB962C8B-B14F-4D97-AF65-F5344CB8AC3E}">
        <p14:creationId xmlns:p14="http://schemas.microsoft.com/office/powerpoint/2010/main" val="6139494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T" dirty="0"/>
              <a:t>Most of the small islands over 40% of the imported fuel is used for transportation. Trinidad and Tobago now imports its transportation fuel. Imported fuel for electricity generation is being addressed by investment in RE. What is needed is to also reduce imported fuel used for transportation. A solution to this is investing in EVs. Well to wheel analysis </a:t>
            </a:r>
            <a:r>
              <a:rPr lang="en-TT" dirty="0" err="1"/>
              <a:t>Evs</a:t>
            </a:r>
            <a:r>
              <a:rPr lang="en-TT" dirty="0"/>
              <a:t> are 3 times more efficient than ICE vehicles and make use of indigenous RE sources. </a:t>
            </a:r>
          </a:p>
        </p:txBody>
      </p:sp>
      <p:sp>
        <p:nvSpPr>
          <p:cNvPr id="4" name="Slide Number Placeholder 3"/>
          <p:cNvSpPr>
            <a:spLocks noGrp="1"/>
          </p:cNvSpPr>
          <p:nvPr>
            <p:ph type="sldNum" sz="quarter" idx="5"/>
          </p:nvPr>
        </p:nvSpPr>
        <p:spPr/>
        <p:txBody>
          <a:bodyPr/>
          <a:lstStyle/>
          <a:p>
            <a:fld id="{FAEF874E-E189-4722-8200-155CAEDF675E}" type="slidenum">
              <a:rPr lang="en-TT" smtClean="0"/>
              <a:t>4</a:t>
            </a:fld>
            <a:endParaRPr lang="en-TT"/>
          </a:p>
        </p:txBody>
      </p:sp>
    </p:spTree>
    <p:extLst>
      <p:ext uri="{BB962C8B-B14F-4D97-AF65-F5344CB8AC3E}">
        <p14:creationId xmlns:p14="http://schemas.microsoft.com/office/powerpoint/2010/main" val="4054311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T" dirty="0"/>
          </a:p>
        </p:txBody>
      </p:sp>
      <p:sp>
        <p:nvSpPr>
          <p:cNvPr id="4" name="Slide Number Placeholder 3"/>
          <p:cNvSpPr>
            <a:spLocks noGrp="1"/>
          </p:cNvSpPr>
          <p:nvPr>
            <p:ph type="sldNum" sz="quarter" idx="5"/>
          </p:nvPr>
        </p:nvSpPr>
        <p:spPr/>
        <p:txBody>
          <a:bodyPr/>
          <a:lstStyle/>
          <a:p>
            <a:fld id="{FAEF874E-E189-4722-8200-155CAEDF675E}" type="slidenum">
              <a:rPr lang="en-TT" smtClean="0"/>
              <a:t>5</a:t>
            </a:fld>
            <a:endParaRPr lang="en-TT"/>
          </a:p>
        </p:txBody>
      </p:sp>
    </p:spTree>
    <p:extLst>
      <p:ext uri="{BB962C8B-B14F-4D97-AF65-F5344CB8AC3E}">
        <p14:creationId xmlns:p14="http://schemas.microsoft.com/office/powerpoint/2010/main" val="3805182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T" dirty="0"/>
              <a:t>EV deployment very small. It must be increased. Policy co-ordination at a regional level is required. </a:t>
            </a:r>
          </a:p>
        </p:txBody>
      </p:sp>
      <p:sp>
        <p:nvSpPr>
          <p:cNvPr id="4" name="Slide Number Placeholder 3"/>
          <p:cNvSpPr>
            <a:spLocks noGrp="1"/>
          </p:cNvSpPr>
          <p:nvPr>
            <p:ph type="sldNum" sz="quarter" idx="5"/>
          </p:nvPr>
        </p:nvSpPr>
        <p:spPr/>
        <p:txBody>
          <a:bodyPr/>
          <a:lstStyle/>
          <a:p>
            <a:fld id="{FAEF874E-E189-4722-8200-155CAEDF675E}" type="slidenum">
              <a:rPr lang="en-TT" smtClean="0"/>
              <a:t>6</a:t>
            </a:fld>
            <a:endParaRPr lang="en-TT"/>
          </a:p>
        </p:txBody>
      </p:sp>
    </p:spTree>
    <p:extLst>
      <p:ext uri="{BB962C8B-B14F-4D97-AF65-F5344CB8AC3E}">
        <p14:creationId xmlns:p14="http://schemas.microsoft.com/office/powerpoint/2010/main" val="41220198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TT" dirty="0"/>
              <a:t>This CARICOM Energy Policy was approved by the Forty-First Special Meeting of the </a:t>
            </a:r>
            <a:r>
              <a:rPr lang="en-TT" b="1" dirty="0"/>
              <a:t>Council for Trade and Economic Development </a:t>
            </a:r>
          </a:p>
          <a:p>
            <a:r>
              <a:rPr lang="en-TT" dirty="0"/>
              <a:t>(COTED) on ENERGY held 1 March 2013, in Trinidad and Tobago</a:t>
            </a:r>
          </a:p>
          <a:p>
            <a:endParaRPr lang="en-TT" dirty="0"/>
          </a:p>
        </p:txBody>
      </p:sp>
      <p:sp>
        <p:nvSpPr>
          <p:cNvPr id="4" name="Slide Number Placeholder 3"/>
          <p:cNvSpPr>
            <a:spLocks noGrp="1"/>
          </p:cNvSpPr>
          <p:nvPr>
            <p:ph type="sldNum" sz="quarter" idx="10"/>
          </p:nvPr>
        </p:nvSpPr>
        <p:spPr/>
        <p:txBody>
          <a:bodyPr/>
          <a:lstStyle/>
          <a:p>
            <a:pPr marL="0" marR="0" lvl="0" indent="0" algn="r" defTabSz="1218987" rtl="0" eaLnBrk="1" fontAlgn="auto" latinLnBrk="0" hangingPunct="1">
              <a:lnSpc>
                <a:spcPct val="100000"/>
              </a:lnSpc>
              <a:spcBef>
                <a:spcPts val="0"/>
              </a:spcBef>
              <a:spcAft>
                <a:spcPts val="0"/>
              </a:spcAft>
              <a:buClrTx/>
              <a:buSzTx/>
              <a:buFontTx/>
              <a:buNone/>
              <a:tabLst/>
              <a:defRPr/>
            </a:pPr>
            <a:fld id="{B045B7DE-1198-4F2F-B574-CA8CAE341642}" type="slidenum">
              <a:rPr kumimoji="0" lang="en-TT" sz="1200" b="0" i="0" u="none" strike="noStrike" kern="1200" cap="none" spc="0" normalizeH="0" baseline="0" noProof="0" smtClean="0">
                <a:ln>
                  <a:noFill/>
                </a:ln>
                <a:solidFill>
                  <a:srgbClr val="000000"/>
                </a:solidFill>
                <a:effectLst/>
                <a:uLnTx/>
                <a:uFillTx/>
                <a:latin typeface="Constantia"/>
                <a:ea typeface="+mn-ea"/>
                <a:cs typeface="+mn-cs"/>
              </a:rPr>
              <a:pPr marL="0" marR="0" lvl="0" indent="0" algn="r" defTabSz="1218987" rtl="0" eaLnBrk="1" fontAlgn="auto" latinLnBrk="0" hangingPunct="1">
                <a:lnSpc>
                  <a:spcPct val="100000"/>
                </a:lnSpc>
                <a:spcBef>
                  <a:spcPts val="0"/>
                </a:spcBef>
                <a:spcAft>
                  <a:spcPts val="0"/>
                </a:spcAft>
                <a:buClrTx/>
                <a:buSzTx/>
                <a:buFontTx/>
                <a:buNone/>
                <a:tabLst/>
                <a:defRPr/>
              </a:pPr>
              <a:t>8</a:t>
            </a:fld>
            <a:endParaRPr kumimoji="0" lang="en-TT" sz="1200" b="0" i="0" u="none" strike="noStrike" kern="1200" cap="none" spc="0" normalizeH="0" baseline="0" noProof="0">
              <a:ln>
                <a:noFill/>
              </a:ln>
              <a:solidFill>
                <a:srgbClr val="000000"/>
              </a:solidFill>
              <a:effectLst/>
              <a:uLnTx/>
              <a:uFillTx/>
              <a:latin typeface="Constantia"/>
              <a:ea typeface="+mn-ea"/>
              <a:cs typeface="+mn-cs"/>
            </a:endParaRPr>
          </a:p>
        </p:txBody>
      </p:sp>
    </p:spTree>
    <p:extLst>
      <p:ext uri="{BB962C8B-B14F-4D97-AF65-F5344CB8AC3E}">
        <p14:creationId xmlns:p14="http://schemas.microsoft.com/office/powerpoint/2010/main" val="236816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T"/>
          </a:p>
        </p:txBody>
      </p:sp>
      <p:sp>
        <p:nvSpPr>
          <p:cNvPr id="4" name="Slide Number Placeholder 3"/>
          <p:cNvSpPr>
            <a:spLocks noGrp="1"/>
          </p:cNvSpPr>
          <p:nvPr>
            <p:ph type="sldNum" sz="quarter" idx="10"/>
          </p:nvPr>
        </p:nvSpPr>
        <p:spPr/>
        <p:txBody>
          <a:bodyPr/>
          <a:lstStyle/>
          <a:p>
            <a:pPr marL="0" marR="0" lvl="0" indent="0" algn="r" defTabSz="1218987" rtl="0" eaLnBrk="1" fontAlgn="auto" latinLnBrk="0" hangingPunct="1">
              <a:lnSpc>
                <a:spcPct val="100000"/>
              </a:lnSpc>
              <a:spcBef>
                <a:spcPts val="0"/>
              </a:spcBef>
              <a:spcAft>
                <a:spcPts val="0"/>
              </a:spcAft>
              <a:buClrTx/>
              <a:buSzTx/>
              <a:buFontTx/>
              <a:buNone/>
              <a:tabLst/>
              <a:defRPr/>
            </a:pPr>
            <a:fld id="{B045B7DE-1198-4F2F-B574-CA8CAE341642}" type="slidenum">
              <a:rPr kumimoji="0" lang="en-TT" sz="1200" b="0" i="0" u="none" strike="noStrike" kern="1200" cap="none" spc="0" normalizeH="0" baseline="0" noProof="0" smtClean="0">
                <a:ln>
                  <a:noFill/>
                </a:ln>
                <a:solidFill>
                  <a:srgbClr val="000000"/>
                </a:solidFill>
                <a:effectLst/>
                <a:uLnTx/>
                <a:uFillTx/>
                <a:latin typeface="Constantia"/>
                <a:ea typeface="+mn-ea"/>
                <a:cs typeface="+mn-cs"/>
              </a:rPr>
              <a:pPr marL="0" marR="0" lvl="0" indent="0" algn="r" defTabSz="1218987" rtl="0" eaLnBrk="1" fontAlgn="auto" latinLnBrk="0" hangingPunct="1">
                <a:lnSpc>
                  <a:spcPct val="100000"/>
                </a:lnSpc>
                <a:spcBef>
                  <a:spcPts val="0"/>
                </a:spcBef>
                <a:spcAft>
                  <a:spcPts val="0"/>
                </a:spcAft>
                <a:buClrTx/>
                <a:buSzTx/>
                <a:buFontTx/>
                <a:buNone/>
                <a:tabLst/>
                <a:defRPr/>
              </a:pPr>
              <a:t>9</a:t>
            </a:fld>
            <a:endParaRPr kumimoji="0" lang="en-TT" sz="1200" b="0" i="0" u="none" strike="noStrike" kern="1200" cap="none" spc="0" normalizeH="0" baseline="0" noProof="0">
              <a:ln>
                <a:noFill/>
              </a:ln>
              <a:solidFill>
                <a:srgbClr val="000000"/>
              </a:solidFill>
              <a:effectLst/>
              <a:uLnTx/>
              <a:uFillTx/>
              <a:latin typeface="Constantia"/>
              <a:ea typeface="+mn-ea"/>
              <a:cs typeface="+mn-cs"/>
            </a:endParaRPr>
          </a:p>
        </p:txBody>
      </p:sp>
    </p:spTree>
    <p:extLst>
      <p:ext uri="{BB962C8B-B14F-4D97-AF65-F5344CB8AC3E}">
        <p14:creationId xmlns:p14="http://schemas.microsoft.com/office/powerpoint/2010/main" val="2603206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242148">
              <a:defRPr/>
            </a:pPr>
            <a:r>
              <a:rPr lang="en-TT" dirty="0"/>
              <a:t>The energy sector is defined in accordance with ( Inter-government Panel on Climate Change )IPCC guidelines, and includes the transportation sector. </a:t>
            </a:r>
          </a:p>
          <a:p>
            <a:endParaRPr lang="en-TT" dirty="0"/>
          </a:p>
        </p:txBody>
      </p:sp>
      <p:sp>
        <p:nvSpPr>
          <p:cNvPr id="4" name="Slide Number Placeholder 3"/>
          <p:cNvSpPr>
            <a:spLocks noGrp="1"/>
          </p:cNvSpPr>
          <p:nvPr>
            <p:ph type="sldNum" sz="quarter" idx="5"/>
          </p:nvPr>
        </p:nvSpPr>
        <p:spPr/>
        <p:txBody>
          <a:bodyPr/>
          <a:lstStyle/>
          <a:p>
            <a:pPr marL="0" marR="0" lvl="0" indent="0" algn="r" defTabSz="1218987" rtl="0" eaLnBrk="1" fontAlgn="auto" latinLnBrk="0" hangingPunct="1">
              <a:lnSpc>
                <a:spcPct val="100000"/>
              </a:lnSpc>
              <a:spcBef>
                <a:spcPts val="0"/>
              </a:spcBef>
              <a:spcAft>
                <a:spcPts val="0"/>
              </a:spcAft>
              <a:buClrTx/>
              <a:buSzTx/>
              <a:buFontTx/>
              <a:buNone/>
              <a:tabLst/>
              <a:defRPr/>
            </a:pPr>
            <a:fld id="{B045B7DE-1198-4F2F-B574-CA8CAE341642}" type="slidenum">
              <a:rPr kumimoji="0" lang="en-TT" sz="1200" b="0" i="0" u="none" strike="noStrike" kern="1200" cap="none" spc="0" normalizeH="0" baseline="0" noProof="0" smtClean="0">
                <a:ln>
                  <a:noFill/>
                </a:ln>
                <a:solidFill>
                  <a:srgbClr val="000000"/>
                </a:solidFill>
                <a:effectLst/>
                <a:uLnTx/>
                <a:uFillTx/>
                <a:latin typeface="Constantia"/>
                <a:ea typeface="+mn-ea"/>
                <a:cs typeface="+mn-cs"/>
              </a:rPr>
              <a:pPr marL="0" marR="0" lvl="0" indent="0" algn="r" defTabSz="1218987" rtl="0" eaLnBrk="1" fontAlgn="auto" latinLnBrk="0" hangingPunct="1">
                <a:lnSpc>
                  <a:spcPct val="100000"/>
                </a:lnSpc>
                <a:spcBef>
                  <a:spcPts val="0"/>
                </a:spcBef>
                <a:spcAft>
                  <a:spcPts val="0"/>
                </a:spcAft>
                <a:buClrTx/>
                <a:buSzTx/>
                <a:buFontTx/>
                <a:buNone/>
                <a:tabLst/>
                <a:defRPr/>
              </a:pPr>
              <a:t>10</a:t>
            </a:fld>
            <a:endParaRPr kumimoji="0" lang="en-TT" sz="1200" b="0" i="0" u="none" strike="noStrike" kern="1200" cap="none" spc="0" normalizeH="0" baseline="0" noProof="0">
              <a:ln>
                <a:noFill/>
              </a:ln>
              <a:solidFill>
                <a:srgbClr val="000000"/>
              </a:solidFill>
              <a:effectLst/>
              <a:uLnTx/>
              <a:uFillTx/>
              <a:latin typeface="Constantia"/>
              <a:ea typeface="+mn-ea"/>
              <a:cs typeface="+mn-cs"/>
            </a:endParaRPr>
          </a:p>
        </p:txBody>
      </p:sp>
    </p:spTree>
    <p:extLst>
      <p:ext uri="{BB962C8B-B14F-4D97-AF65-F5344CB8AC3E}">
        <p14:creationId xmlns:p14="http://schemas.microsoft.com/office/powerpoint/2010/main" val="11788344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T"/>
          </a:p>
        </p:txBody>
      </p:sp>
      <p:sp>
        <p:nvSpPr>
          <p:cNvPr id="4" name="Slide Number Placeholder 3"/>
          <p:cNvSpPr>
            <a:spLocks noGrp="1"/>
          </p:cNvSpPr>
          <p:nvPr>
            <p:ph type="sldNum" sz="quarter" idx="10"/>
          </p:nvPr>
        </p:nvSpPr>
        <p:spPr/>
        <p:txBody>
          <a:bodyPr/>
          <a:lstStyle/>
          <a:p>
            <a:pPr marL="0" marR="0" lvl="0" indent="0" algn="r" defTabSz="1218987" rtl="0" eaLnBrk="1" fontAlgn="auto" latinLnBrk="0" hangingPunct="1">
              <a:lnSpc>
                <a:spcPct val="100000"/>
              </a:lnSpc>
              <a:spcBef>
                <a:spcPts val="0"/>
              </a:spcBef>
              <a:spcAft>
                <a:spcPts val="0"/>
              </a:spcAft>
              <a:buClrTx/>
              <a:buSzTx/>
              <a:buFontTx/>
              <a:buNone/>
              <a:tabLst/>
              <a:defRPr/>
            </a:pPr>
            <a:fld id="{B045B7DE-1198-4F2F-B574-CA8CAE341642}" type="slidenum">
              <a:rPr kumimoji="0" lang="en-TT" sz="1200" b="0" i="0" u="none" strike="noStrike" kern="1200" cap="none" spc="0" normalizeH="0" baseline="0" noProof="0" smtClean="0">
                <a:ln>
                  <a:noFill/>
                </a:ln>
                <a:solidFill>
                  <a:srgbClr val="000000"/>
                </a:solidFill>
                <a:effectLst/>
                <a:uLnTx/>
                <a:uFillTx/>
                <a:latin typeface="Constantia"/>
                <a:ea typeface="+mn-ea"/>
                <a:cs typeface="+mn-cs"/>
              </a:rPr>
              <a:pPr marL="0" marR="0" lvl="0" indent="0" algn="r" defTabSz="1218987" rtl="0" eaLnBrk="1" fontAlgn="auto" latinLnBrk="0" hangingPunct="1">
                <a:lnSpc>
                  <a:spcPct val="100000"/>
                </a:lnSpc>
                <a:spcBef>
                  <a:spcPts val="0"/>
                </a:spcBef>
                <a:spcAft>
                  <a:spcPts val="0"/>
                </a:spcAft>
                <a:buClrTx/>
                <a:buSzTx/>
                <a:buFontTx/>
                <a:buNone/>
                <a:tabLst/>
                <a:defRPr/>
              </a:pPr>
              <a:t>11</a:t>
            </a:fld>
            <a:endParaRPr kumimoji="0" lang="en-TT" sz="1200" b="0" i="0" u="none" strike="noStrike" kern="1200" cap="none" spc="0" normalizeH="0" baseline="0" noProof="0">
              <a:ln>
                <a:noFill/>
              </a:ln>
              <a:solidFill>
                <a:srgbClr val="000000"/>
              </a:solidFill>
              <a:effectLst/>
              <a:uLnTx/>
              <a:uFillTx/>
              <a:latin typeface="Constantia"/>
              <a:ea typeface="+mn-ea"/>
              <a:cs typeface="+mn-cs"/>
            </a:endParaRPr>
          </a:p>
        </p:txBody>
      </p:sp>
    </p:spTree>
    <p:extLst>
      <p:ext uri="{BB962C8B-B14F-4D97-AF65-F5344CB8AC3E}">
        <p14:creationId xmlns:p14="http://schemas.microsoft.com/office/powerpoint/2010/main" val="8523078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2943" indent="-232943">
              <a:buAutoNum type="arabicParenR"/>
            </a:pPr>
            <a:r>
              <a:rPr lang="en-TT" dirty="0"/>
              <a:t>C-SERMS approved in 2015.</a:t>
            </a:r>
          </a:p>
          <a:p>
            <a:pPr marL="232943" indent="-232943">
              <a:buAutoNum type="arabicParenR"/>
            </a:pPr>
            <a:r>
              <a:rPr lang="en-TT" dirty="0"/>
              <a:t>Now is the time to foster the natural synergy that can exist between the electrification of transportation and sustainable energy.</a:t>
            </a:r>
          </a:p>
          <a:p>
            <a:endParaRPr lang="en-TT" dirty="0"/>
          </a:p>
        </p:txBody>
      </p:sp>
      <p:sp>
        <p:nvSpPr>
          <p:cNvPr id="4" name="Slide Number Placeholder 3"/>
          <p:cNvSpPr>
            <a:spLocks noGrp="1"/>
          </p:cNvSpPr>
          <p:nvPr>
            <p:ph type="sldNum" sz="quarter" idx="5"/>
          </p:nvPr>
        </p:nvSpPr>
        <p:spPr/>
        <p:txBody>
          <a:bodyPr/>
          <a:lstStyle/>
          <a:p>
            <a:fld id="{FAEF874E-E189-4722-8200-155CAEDF675E}" type="slidenum">
              <a:rPr lang="en-TT" smtClean="0"/>
              <a:t>12</a:t>
            </a:fld>
            <a:endParaRPr lang="en-TT"/>
          </a:p>
        </p:txBody>
      </p:sp>
    </p:spTree>
    <p:extLst>
      <p:ext uri="{BB962C8B-B14F-4D97-AF65-F5344CB8AC3E}">
        <p14:creationId xmlns:p14="http://schemas.microsoft.com/office/powerpoint/2010/main" val="25065070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T"/>
          </a:p>
        </p:txBody>
      </p:sp>
      <p:sp>
        <p:nvSpPr>
          <p:cNvPr id="4" name="Slide Number Placeholder 3"/>
          <p:cNvSpPr>
            <a:spLocks noGrp="1"/>
          </p:cNvSpPr>
          <p:nvPr>
            <p:ph type="sldNum" sz="quarter" idx="10"/>
          </p:nvPr>
        </p:nvSpPr>
        <p:spPr/>
        <p:txBody>
          <a:bodyPr/>
          <a:lstStyle/>
          <a:p>
            <a:pPr marL="0" marR="0" lvl="0" indent="0" algn="r" defTabSz="1218987" rtl="0" eaLnBrk="1" fontAlgn="auto" latinLnBrk="0" hangingPunct="1">
              <a:lnSpc>
                <a:spcPct val="100000"/>
              </a:lnSpc>
              <a:spcBef>
                <a:spcPts val="0"/>
              </a:spcBef>
              <a:spcAft>
                <a:spcPts val="0"/>
              </a:spcAft>
              <a:buClrTx/>
              <a:buSzTx/>
              <a:buFontTx/>
              <a:buNone/>
              <a:tabLst/>
              <a:defRPr/>
            </a:pPr>
            <a:fld id="{B045B7DE-1198-4F2F-B574-CA8CAE341642}" type="slidenum">
              <a:rPr kumimoji="0" lang="en-TT" sz="1200" b="0" i="0" u="none" strike="noStrike" kern="1200" cap="none" spc="0" normalizeH="0" baseline="0" noProof="0" smtClean="0">
                <a:ln>
                  <a:noFill/>
                </a:ln>
                <a:solidFill>
                  <a:srgbClr val="000000"/>
                </a:solidFill>
                <a:effectLst/>
                <a:uLnTx/>
                <a:uFillTx/>
                <a:latin typeface="Constantia"/>
                <a:ea typeface="+mn-ea"/>
                <a:cs typeface="+mn-cs"/>
              </a:rPr>
              <a:pPr marL="0" marR="0" lvl="0" indent="0" algn="r" defTabSz="1218987" rtl="0" eaLnBrk="1" fontAlgn="auto" latinLnBrk="0" hangingPunct="1">
                <a:lnSpc>
                  <a:spcPct val="100000"/>
                </a:lnSpc>
                <a:spcBef>
                  <a:spcPts val="0"/>
                </a:spcBef>
                <a:spcAft>
                  <a:spcPts val="0"/>
                </a:spcAft>
                <a:buClrTx/>
                <a:buSzTx/>
                <a:buFontTx/>
                <a:buNone/>
                <a:tabLst/>
                <a:defRPr/>
              </a:pPr>
              <a:t>13</a:t>
            </a:fld>
            <a:endParaRPr kumimoji="0" lang="en-TT" sz="1200" b="0" i="0" u="none" strike="noStrike" kern="1200" cap="none" spc="0" normalizeH="0" baseline="0" noProof="0">
              <a:ln>
                <a:noFill/>
              </a:ln>
              <a:solidFill>
                <a:srgbClr val="000000"/>
              </a:solidFill>
              <a:effectLst/>
              <a:uLnTx/>
              <a:uFillTx/>
              <a:latin typeface="Constantia"/>
              <a:ea typeface="+mn-ea"/>
              <a:cs typeface="+mn-cs"/>
            </a:endParaRPr>
          </a:p>
        </p:txBody>
      </p:sp>
    </p:spTree>
    <p:extLst>
      <p:ext uri="{BB962C8B-B14F-4D97-AF65-F5344CB8AC3E}">
        <p14:creationId xmlns:p14="http://schemas.microsoft.com/office/powerpoint/2010/main" val="2272638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T" dirty="0"/>
              <a:t>The </a:t>
            </a:r>
            <a:r>
              <a:rPr lang="en-TT" b="1" dirty="0"/>
              <a:t>triple helix model of innovation</a:t>
            </a:r>
            <a:r>
              <a:rPr lang="en-TT" dirty="0"/>
              <a:t> refers to a set of interactions between academia, industry and governments, to foster economic and social development</a:t>
            </a:r>
          </a:p>
        </p:txBody>
      </p:sp>
      <p:sp>
        <p:nvSpPr>
          <p:cNvPr id="4" name="Slide Number Placeholder 3"/>
          <p:cNvSpPr>
            <a:spLocks noGrp="1"/>
          </p:cNvSpPr>
          <p:nvPr>
            <p:ph type="sldNum" sz="quarter" idx="5"/>
          </p:nvPr>
        </p:nvSpPr>
        <p:spPr/>
        <p:txBody>
          <a:bodyPr/>
          <a:lstStyle/>
          <a:p>
            <a:pPr marL="0" marR="0" lvl="0" indent="0" algn="r" defTabSz="1218987" rtl="0" eaLnBrk="1" fontAlgn="auto" latinLnBrk="0" hangingPunct="1">
              <a:lnSpc>
                <a:spcPct val="100000"/>
              </a:lnSpc>
              <a:spcBef>
                <a:spcPts val="0"/>
              </a:spcBef>
              <a:spcAft>
                <a:spcPts val="0"/>
              </a:spcAft>
              <a:buClrTx/>
              <a:buSzTx/>
              <a:buFontTx/>
              <a:buNone/>
              <a:tabLst/>
              <a:defRPr/>
            </a:pPr>
            <a:fld id="{B045B7DE-1198-4F2F-B574-CA8CAE341642}" type="slidenum">
              <a:rPr kumimoji="0" lang="en-TT" sz="1200" b="0" i="0" u="none" strike="noStrike" kern="1200" cap="none" spc="0" normalizeH="0" baseline="0" noProof="0" smtClean="0">
                <a:ln>
                  <a:noFill/>
                </a:ln>
                <a:solidFill>
                  <a:srgbClr val="000000"/>
                </a:solidFill>
                <a:effectLst/>
                <a:uLnTx/>
                <a:uFillTx/>
                <a:latin typeface="Constantia"/>
                <a:ea typeface="+mn-ea"/>
                <a:cs typeface="+mn-cs"/>
              </a:rPr>
              <a:pPr marL="0" marR="0" lvl="0" indent="0" algn="r" defTabSz="1218987" rtl="0" eaLnBrk="1" fontAlgn="auto" latinLnBrk="0" hangingPunct="1">
                <a:lnSpc>
                  <a:spcPct val="100000"/>
                </a:lnSpc>
                <a:spcBef>
                  <a:spcPts val="0"/>
                </a:spcBef>
                <a:spcAft>
                  <a:spcPts val="0"/>
                </a:spcAft>
                <a:buClrTx/>
                <a:buSzTx/>
                <a:buFontTx/>
                <a:buNone/>
                <a:tabLst/>
                <a:defRPr/>
              </a:pPr>
              <a:t>14</a:t>
            </a:fld>
            <a:endParaRPr kumimoji="0" lang="en-TT" sz="1200" b="0" i="0" u="none" strike="noStrike" kern="1200" cap="none" spc="0" normalizeH="0" baseline="0" noProof="0">
              <a:ln>
                <a:noFill/>
              </a:ln>
              <a:solidFill>
                <a:srgbClr val="000000"/>
              </a:solidFill>
              <a:effectLst/>
              <a:uLnTx/>
              <a:uFillTx/>
              <a:latin typeface="Constantia"/>
              <a:ea typeface="+mn-ea"/>
              <a:cs typeface="+mn-cs"/>
            </a:endParaRPr>
          </a:p>
        </p:txBody>
      </p:sp>
    </p:spTree>
    <p:extLst>
      <p:ext uri="{BB962C8B-B14F-4D97-AF65-F5344CB8AC3E}">
        <p14:creationId xmlns:p14="http://schemas.microsoft.com/office/powerpoint/2010/main" val="4214760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T"/>
          </a:p>
        </p:txBody>
      </p:sp>
      <p:sp>
        <p:nvSpPr>
          <p:cNvPr id="4" name="Slide Number Placeholder 3"/>
          <p:cNvSpPr>
            <a:spLocks noGrp="1"/>
          </p:cNvSpPr>
          <p:nvPr>
            <p:ph type="sldNum" sz="quarter" idx="10"/>
          </p:nvPr>
        </p:nvSpPr>
        <p:spPr/>
        <p:txBody>
          <a:bodyPr/>
          <a:lstStyle/>
          <a:p>
            <a:pPr marL="0" marR="0" lvl="0" indent="0" algn="r" defTabSz="1218987" rtl="0" eaLnBrk="1" fontAlgn="auto" latinLnBrk="0" hangingPunct="1">
              <a:lnSpc>
                <a:spcPct val="100000"/>
              </a:lnSpc>
              <a:spcBef>
                <a:spcPts val="0"/>
              </a:spcBef>
              <a:spcAft>
                <a:spcPts val="0"/>
              </a:spcAft>
              <a:buClrTx/>
              <a:buSzTx/>
              <a:buFontTx/>
              <a:buNone/>
              <a:tabLst/>
              <a:defRPr/>
            </a:pPr>
            <a:fld id="{B045B7DE-1198-4F2F-B574-CA8CAE341642}" type="slidenum">
              <a:rPr kumimoji="0" lang="en-TT" sz="1200" b="0" i="0" u="none" strike="noStrike" kern="1200" cap="none" spc="0" normalizeH="0" baseline="0" noProof="0" smtClean="0">
                <a:ln>
                  <a:noFill/>
                </a:ln>
                <a:solidFill>
                  <a:srgbClr val="000000"/>
                </a:solidFill>
                <a:effectLst/>
                <a:uLnTx/>
                <a:uFillTx/>
                <a:latin typeface="Constantia"/>
                <a:ea typeface="+mn-ea"/>
                <a:cs typeface="+mn-cs"/>
              </a:rPr>
              <a:pPr marL="0" marR="0" lvl="0" indent="0" algn="r" defTabSz="1218987" rtl="0" eaLnBrk="1" fontAlgn="auto" latinLnBrk="0" hangingPunct="1">
                <a:lnSpc>
                  <a:spcPct val="100000"/>
                </a:lnSpc>
                <a:spcBef>
                  <a:spcPts val="0"/>
                </a:spcBef>
                <a:spcAft>
                  <a:spcPts val="0"/>
                </a:spcAft>
                <a:buClrTx/>
                <a:buSzTx/>
                <a:buFontTx/>
                <a:buNone/>
                <a:tabLst/>
                <a:defRPr/>
              </a:pPr>
              <a:t>15</a:t>
            </a:fld>
            <a:endParaRPr kumimoji="0" lang="en-TT" sz="1200" b="0" i="0" u="none" strike="noStrike" kern="1200" cap="none" spc="0" normalizeH="0" baseline="0" noProof="0">
              <a:ln>
                <a:noFill/>
              </a:ln>
              <a:solidFill>
                <a:srgbClr val="000000"/>
              </a:solidFill>
              <a:effectLst/>
              <a:uLnTx/>
              <a:uFillTx/>
              <a:latin typeface="Constantia"/>
              <a:ea typeface="+mn-ea"/>
              <a:cs typeface="+mn-cs"/>
            </a:endParaRPr>
          </a:p>
        </p:txBody>
      </p:sp>
    </p:spTree>
    <p:extLst>
      <p:ext uri="{BB962C8B-B14F-4D97-AF65-F5344CB8AC3E}">
        <p14:creationId xmlns:p14="http://schemas.microsoft.com/office/powerpoint/2010/main" val="40364236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T"/>
          </a:p>
        </p:txBody>
      </p:sp>
      <p:sp>
        <p:nvSpPr>
          <p:cNvPr id="4" name="Slide Number Placeholder 3"/>
          <p:cNvSpPr>
            <a:spLocks noGrp="1"/>
          </p:cNvSpPr>
          <p:nvPr>
            <p:ph type="sldNum" sz="quarter" idx="5"/>
          </p:nvPr>
        </p:nvSpPr>
        <p:spPr/>
        <p:txBody>
          <a:bodyPr/>
          <a:lstStyle/>
          <a:p>
            <a:fld id="{FAEF874E-E189-4722-8200-155CAEDF675E}" type="slidenum">
              <a:rPr lang="en-TT" smtClean="0"/>
              <a:t>16</a:t>
            </a:fld>
            <a:endParaRPr lang="en-TT"/>
          </a:p>
        </p:txBody>
      </p:sp>
    </p:spTree>
    <p:extLst>
      <p:ext uri="{BB962C8B-B14F-4D97-AF65-F5344CB8AC3E}">
        <p14:creationId xmlns:p14="http://schemas.microsoft.com/office/powerpoint/2010/main" val="12972240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T" dirty="0"/>
              <a:t>Caribbean Electric Utility Services Corporation (CARILEC), utility companies around the Caribbean need to embrace a new business model built on digitisation, decarbonisation and decentralisation (the 3Ds). </a:t>
            </a:r>
          </a:p>
          <a:p>
            <a:r>
              <a:rPr lang="en-TT" dirty="0"/>
              <a:t>With the advent of EVs and the electrification of transportation the 3Ds are relevant in transportation. The goal is to harness these disruptors by focusing on the three strategic imperatives. </a:t>
            </a:r>
          </a:p>
          <a:p>
            <a:endParaRPr lang="en-TT" dirty="0"/>
          </a:p>
          <a:p>
            <a:r>
              <a:rPr lang="en-TT" dirty="0"/>
              <a:t>Innovative business models – including policy makers, utility companies, consumers and the private sector; particularly gas stations, commercial centres, telecommunication providers, insurance companies, car dealers and technicians (electricians and auto-mechanics) – will be essential to meet the demands of a transition to electric mobility</a:t>
            </a:r>
          </a:p>
          <a:p>
            <a:endParaRPr lang="en-TT" dirty="0"/>
          </a:p>
          <a:p>
            <a:r>
              <a:rPr lang="en-TT" dirty="0"/>
              <a:t>Intelligence in electric mobility encompasses intelligence in vehicle operations, electrical power infrastructure, and grid integration. A connected network of cars and drivers, infrastructure and communities are important elements of sustainable electrified transport systems, which will require a transition to smart networks. </a:t>
            </a:r>
          </a:p>
          <a:p>
            <a:endParaRPr lang="en-TT" dirty="0"/>
          </a:p>
          <a:p>
            <a:r>
              <a:rPr lang="en-TT" dirty="0"/>
              <a:t>The integration of mobility into the electricity sector through the deployment of digital technologies requires flexibility options for grid management, appropriate storage capacities and options. These options should be based on a renewable and efficient energy supply, to the benefit of Caribbean countries. </a:t>
            </a:r>
          </a:p>
          <a:p>
            <a:endParaRPr lang="en-TT" dirty="0"/>
          </a:p>
          <a:p>
            <a:r>
              <a:rPr lang="en-TT" dirty="0"/>
              <a:t>A series of initiatives will facilitate the achievement of the overall aim of the REVS, taking the three strategic imperatives into account and creating a dynamic enabling framework for electric mobility in the areas of </a:t>
            </a:r>
          </a:p>
          <a:p>
            <a:r>
              <a:rPr lang="en-TT" dirty="0"/>
              <a:t>Throughout these initiatives, a market-specific approach that considers all relevant stakeholders will be applied. High-use vehicles in public and commercial fleets will be prioritised, and technology and infrastructure will be deployed with a view to meet current and future transportation requirements.</a:t>
            </a:r>
          </a:p>
          <a:p>
            <a:endParaRPr lang="en-TT" dirty="0"/>
          </a:p>
        </p:txBody>
      </p:sp>
      <p:sp>
        <p:nvSpPr>
          <p:cNvPr id="4" name="Slide Number Placeholder 3"/>
          <p:cNvSpPr>
            <a:spLocks noGrp="1"/>
          </p:cNvSpPr>
          <p:nvPr>
            <p:ph type="sldNum" sz="quarter" idx="5"/>
          </p:nvPr>
        </p:nvSpPr>
        <p:spPr/>
        <p:txBody>
          <a:bodyPr/>
          <a:lstStyle/>
          <a:p>
            <a:fld id="{FAEF874E-E189-4722-8200-155CAEDF675E}" type="slidenum">
              <a:rPr lang="en-TT" smtClean="0"/>
              <a:t>17</a:t>
            </a:fld>
            <a:endParaRPr lang="en-TT"/>
          </a:p>
        </p:txBody>
      </p:sp>
    </p:spTree>
    <p:extLst>
      <p:ext uri="{BB962C8B-B14F-4D97-AF65-F5344CB8AC3E}">
        <p14:creationId xmlns:p14="http://schemas.microsoft.com/office/powerpoint/2010/main" val="32617679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T" dirty="0"/>
          </a:p>
        </p:txBody>
      </p:sp>
      <p:sp>
        <p:nvSpPr>
          <p:cNvPr id="4" name="Slide Number Placeholder 3"/>
          <p:cNvSpPr>
            <a:spLocks noGrp="1"/>
          </p:cNvSpPr>
          <p:nvPr>
            <p:ph type="sldNum" sz="quarter" idx="5"/>
          </p:nvPr>
        </p:nvSpPr>
        <p:spPr/>
        <p:txBody>
          <a:bodyPr/>
          <a:lstStyle/>
          <a:p>
            <a:fld id="{FAEF874E-E189-4722-8200-155CAEDF675E}" type="slidenum">
              <a:rPr lang="en-TT" smtClean="0"/>
              <a:t>18</a:t>
            </a:fld>
            <a:endParaRPr lang="en-TT"/>
          </a:p>
        </p:txBody>
      </p:sp>
    </p:spTree>
    <p:extLst>
      <p:ext uri="{BB962C8B-B14F-4D97-AF65-F5344CB8AC3E}">
        <p14:creationId xmlns:p14="http://schemas.microsoft.com/office/powerpoint/2010/main" val="32393977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T" dirty="0"/>
              <a:t>The programme has specifically targeted: Instructors representing training institutions within CARICOM and its member states Automotive mechanics trainers First responder trainers Regulators, electrical inspectors and customs personnel.</a:t>
            </a:r>
          </a:p>
          <a:p>
            <a:r>
              <a:rPr lang="en-TT" dirty="0"/>
              <a:t>Module one provided more than 160 registered participants with the opportunity to learn more about basic and advanced electric vehicle technology; servicing and maintenance; electric vehicle/hybrid electric vehicle safety; and standards, testing and regulation.</a:t>
            </a:r>
          </a:p>
          <a:p>
            <a:r>
              <a:rPr lang="en-TT" dirty="0"/>
              <a:t>With interest registered from more than 300 persons across CARICOM’s fifteen Member States, the CCREEE intends to further support electric mobility capacity development by offering the training programme again in the near future.</a:t>
            </a:r>
          </a:p>
          <a:p>
            <a:endParaRPr lang="en-TT" dirty="0"/>
          </a:p>
          <a:p>
            <a:r>
              <a:rPr lang="en-TT" dirty="0"/>
              <a:t>The Knowledge Hub encompasses a Community of Practice of sustainable energy practitioners (governments, utilities, regulators, private sector clean energy developers, universities, international development partners, civil society)</a:t>
            </a:r>
          </a:p>
          <a:p>
            <a:endParaRPr lang="en-TT" dirty="0"/>
          </a:p>
          <a:p>
            <a:endParaRPr lang="en-TT" dirty="0"/>
          </a:p>
          <a:p>
            <a:endParaRPr lang="en-TT" dirty="0"/>
          </a:p>
        </p:txBody>
      </p:sp>
      <p:sp>
        <p:nvSpPr>
          <p:cNvPr id="4" name="Slide Number Placeholder 3"/>
          <p:cNvSpPr>
            <a:spLocks noGrp="1"/>
          </p:cNvSpPr>
          <p:nvPr>
            <p:ph type="sldNum" sz="quarter" idx="5"/>
          </p:nvPr>
        </p:nvSpPr>
        <p:spPr/>
        <p:txBody>
          <a:bodyPr/>
          <a:lstStyle/>
          <a:p>
            <a:fld id="{FAEF874E-E189-4722-8200-155CAEDF675E}" type="slidenum">
              <a:rPr lang="en-TT" smtClean="0"/>
              <a:t>19</a:t>
            </a:fld>
            <a:endParaRPr lang="en-TT"/>
          </a:p>
        </p:txBody>
      </p:sp>
    </p:spTree>
    <p:extLst>
      <p:ext uri="{BB962C8B-B14F-4D97-AF65-F5344CB8AC3E}">
        <p14:creationId xmlns:p14="http://schemas.microsoft.com/office/powerpoint/2010/main" val="35950283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T"/>
          </a:p>
        </p:txBody>
      </p:sp>
      <p:sp>
        <p:nvSpPr>
          <p:cNvPr id="4" name="Slide Number Placeholder 3"/>
          <p:cNvSpPr>
            <a:spLocks noGrp="1"/>
          </p:cNvSpPr>
          <p:nvPr>
            <p:ph type="sldNum" sz="quarter" idx="5"/>
          </p:nvPr>
        </p:nvSpPr>
        <p:spPr/>
        <p:txBody>
          <a:bodyPr/>
          <a:lstStyle/>
          <a:p>
            <a:fld id="{FAEF874E-E189-4722-8200-155CAEDF675E}" type="slidenum">
              <a:rPr lang="en-TT" smtClean="0"/>
              <a:t>20</a:t>
            </a:fld>
            <a:endParaRPr lang="en-TT"/>
          </a:p>
        </p:txBody>
      </p:sp>
    </p:spTree>
    <p:extLst>
      <p:ext uri="{BB962C8B-B14F-4D97-AF65-F5344CB8AC3E}">
        <p14:creationId xmlns:p14="http://schemas.microsoft.com/office/powerpoint/2010/main" val="16323136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T"/>
          </a:p>
        </p:txBody>
      </p:sp>
      <p:sp>
        <p:nvSpPr>
          <p:cNvPr id="4" name="Slide Number Placeholder 3"/>
          <p:cNvSpPr>
            <a:spLocks noGrp="1"/>
          </p:cNvSpPr>
          <p:nvPr>
            <p:ph type="sldNum" sz="quarter" idx="5"/>
          </p:nvPr>
        </p:nvSpPr>
        <p:spPr/>
        <p:txBody>
          <a:bodyPr/>
          <a:lstStyle/>
          <a:p>
            <a:fld id="{FAEF874E-E189-4722-8200-155CAEDF675E}" type="slidenum">
              <a:rPr lang="en-TT" smtClean="0"/>
              <a:t>21</a:t>
            </a:fld>
            <a:endParaRPr lang="en-TT"/>
          </a:p>
        </p:txBody>
      </p:sp>
    </p:spTree>
    <p:extLst>
      <p:ext uri="{BB962C8B-B14F-4D97-AF65-F5344CB8AC3E}">
        <p14:creationId xmlns:p14="http://schemas.microsoft.com/office/powerpoint/2010/main" val="26666592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T"/>
          </a:p>
        </p:txBody>
      </p:sp>
      <p:sp>
        <p:nvSpPr>
          <p:cNvPr id="4" name="Slide Number Placeholder 3"/>
          <p:cNvSpPr>
            <a:spLocks noGrp="1"/>
          </p:cNvSpPr>
          <p:nvPr>
            <p:ph type="sldNum" sz="quarter" idx="5"/>
          </p:nvPr>
        </p:nvSpPr>
        <p:spPr/>
        <p:txBody>
          <a:bodyPr/>
          <a:lstStyle/>
          <a:p>
            <a:fld id="{FAEF874E-E189-4722-8200-155CAEDF675E}" type="slidenum">
              <a:rPr lang="en-TT" smtClean="0"/>
              <a:t>22</a:t>
            </a:fld>
            <a:endParaRPr lang="en-TT"/>
          </a:p>
        </p:txBody>
      </p:sp>
    </p:spTree>
    <p:extLst>
      <p:ext uri="{BB962C8B-B14F-4D97-AF65-F5344CB8AC3E}">
        <p14:creationId xmlns:p14="http://schemas.microsoft.com/office/powerpoint/2010/main" val="16562821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T" dirty="0"/>
              <a:t>Public transportation came later.</a:t>
            </a:r>
          </a:p>
          <a:p>
            <a:r>
              <a:rPr lang="en-TT" dirty="0"/>
              <a:t>Private sector driven.</a:t>
            </a:r>
          </a:p>
          <a:p>
            <a:endParaRPr lang="en-TT" dirty="0"/>
          </a:p>
        </p:txBody>
      </p:sp>
      <p:sp>
        <p:nvSpPr>
          <p:cNvPr id="4" name="Slide Number Placeholder 3"/>
          <p:cNvSpPr>
            <a:spLocks noGrp="1"/>
          </p:cNvSpPr>
          <p:nvPr>
            <p:ph type="sldNum" sz="quarter" idx="5"/>
          </p:nvPr>
        </p:nvSpPr>
        <p:spPr/>
        <p:txBody>
          <a:bodyPr/>
          <a:lstStyle/>
          <a:p>
            <a:fld id="{FAEF874E-E189-4722-8200-155CAEDF675E}" type="slidenum">
              <a:rPr lang="en-TT" smtClean="0"/>
              <a:t>23</a:t>
            </a:fld>
            <a:endParaRPr lang="en-TT"/>
          </a:p>
        </p:txBody>
      </p:sp>
    </p:spTree>
    <p:extLst>
      <p:ext uri="{BB962C8B-B14F-4D97-AF65-F5344CB8AC3E}">
        <p14:creationId xmlns:p14="http://schemas.microsoft.com/office/powerpoint/2010/main" val="29825077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T" dirty="0"/>
              <a:t>287000/ 500 = 1 : 574 people own and EV</a:t>
            </a:r>
          </a:p>
        </p:txBody>
      </p:sp>
      <p:sp>
        <p:nvSpPr>
          <p:cNvPr id="4" name="Slide Number Placeholder 3"/>
          <p:cNvSpPr>
            <a:spLocks noGrp="1"/>
          </p:cNvSpPr>
          <p:nvPr>
            <p:ph type="sldNum" sz="quarter" idx="5"/>
          </p:nvPr>
        </p:nvSpPr>
        <p:spPr/>
        <p:txBody>
          <a:bodyPr/>
          <a:lstStyle/>
          <a:p>
            <a:fld id="{FAEF874E-E189-4722-8200-155CAEDF675E}" type="slidenum">
              <a:rPr lang="en-TT" smtClean="0"/>
              <a:t>24</a:t>
            </a:fld>
            <a:endParaRPr lang="en-TT"/>
          </a:p>
        </p:txBody>
      </p:sp>
    </p:spTree>
    <p:extLst>
      <p:ext uri="{BB962C8B-B14F-4D97-AF65-F5344CB8AC3E}">
        <p14:creationId xmlns:p14="http://schemas.microsoft.com/office/powerpoint/2010/main" val="14846683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T" dirty="0"/>
              <a:t>Around 262 MW of installed capacity. </a:t>
            </a:r>
          </a:p>
        </p:txBody>
      </p:sp>
      <p:sp>
        <p:nvSpPr>
          <p:cNvPr id="4" name="Slide Number Placeholder 3"/>
          <p:cNvSpPr>
            <a:spLocks noGrp="1"/>
          </p:cNvSpPr>
          <p:nvPr>
            <p:ph type="sldNum" sz="quarter" idx="5"/>
          </p:nvPr>
        </p:nvSpPr>
        <p:spPr/>
        <p:txBody>
          <a:bodyPr/>
          <a:lstStyle/>
          <a:p>
            <a:fld id="{FAEF874E-E189-4722-8200-155CAEDF675E}" type="slidenum">
              <a:rPr lang="en-TT" smtClean="0"/>
              <a:t>25</a:t>
            </a:fld>
            <a:endParaRPr lang="en-TT"/>
          </a:p>
        </p:txBody>
      </p:sp>
    </p:spTree>
    <p:extLst>
      <p:ext uri="{BB962C8B-B14F-4D97-AF65-F5344CB8AC3E}">
        <p14:creationId xmlns:p14="http://schemas.microsoft.com/office/powerpoint/2010/main" val="24879205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T" dirty="0"/>
          </a:p>
        </p:txBody>
      </p:sp>
      <p:sp>
        <p:nvSpPr>
          <p:cNvPr id="4" name="Slide Number Placeholder 3"/>
          <p:cNvSpPr>
            <a:spLocks noGrp="1"/>
          </p:cNvSpPr>
          <p:nvPr>
            <p:ph type="sldNum" sz="quarter" idx="5"/>
          </p:nvPr>
        </p:nvSpPr>
        <p:spPr/>
        <p:txBody>
          <a:bodyPr/>
          <a:lstStyle/>
          <a:p>
            <a:fld id="{FAEF874E-E189-4722-8200-155CAEDF675E}" type="slidenum">
              <a:rPr lang="en-TT" smtClean="0"/>
              <a:t>27</a:t>
            </a:fld>
            <a:endParaRPr lang="en-TT"/>
          </a:p>
        </p:txBody>
      </p:sp>
    </p:spTree>
    <p:extLst>
      <p:ext uri="{BB962C8B-B14F-4D97-AF65-F5344CB8AC3E}">
        <p14:creationId xmlns:p14="http://schemas.microsoft.com/office/powerpoint/2010/main" val="7217500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T" dirty="0"/>
              <a:t>Public transportation came later.</a:t>
            </a:r>
          </a:p>
          <a:p>
            <a:r>
              <a:rPr lang="en-TT" dirty="0"/>
              <a:t>Private sector driven.</a:t>
            </a:r>
          </a:p>
          <a:p>
            <a:endParaRPr lang="en-TT" dirty="0"/>
          </a:p>
        </p:txBody>
      </p:sp>
      <p:sp>
        <p:nvSpPr>
          <p:cNvPr id="4" name="Slide Number Placeholder 3"/>
          <p:cNvSpPr>
            <a:spLocks noGrp="1"/>
          </p:cNvSpPr>
          <p:nvPr>
            <p:ph type="sldNum" sz="quarter" idx="5"/>
          </p:nvPr>
        </p:nvSpPr>
        <p:spPr/>
        <p:txBody>
          <a:bodyPr/>
          <a:lstStyle/>
          <a:p>
            <a:fld id="{FAEF874E-E189-4722-8200-155CAEDF675E}" type="slidenum">
              <a:rPr lang="en-TT" smtClean="0"/>
              <a:t>28</a:t>
            </a:fld>
            <a:endParaRPr lang="en-TT"/>
          </a:p>
        </p:txBody>
      </p:sp>
    </p:spTree>
    <p:extLst>
      <p:ext uri="{BB962C8B-B14F-4D97-AF65-F5344CB8AC3E}">
        <p14:creationId xmlns:p14="http://schemas.microsoft.com/office/powerpoint/2010/main" val="20032143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T"/>
          </a:p>
        </p:txBody>
      </p:sp>
      <p:sp>
        <p:nvSpPr>
          <p:cNvPr id="4" name="Slide Number Placeholder 3"/>
          <p:cNvSpPr>
            <a:spLocks noGrp="1"/>
          </p:cNvSpPr>
          <p:nvPr>
            <p:ph type="sldNum" sz="quarter" idx="5"/>
          </p:nvPr>
        </p:nvSpPr>
        <p:spPr/>
        <p:txBody>
          <a:bodyPr/>
          <a:lstStyle/>
          <a:p>
            <a:fld id="{FAEF874E-E189-4722-8200-155CAEDF675E}" type="slidenum">
              <a:rPr lang="en-TT" smtClean="0"/>
              <a:t>29</a:t>
            </a:fld>
            <a:endParaRPr lang="en-TT"/>
          </a:p>
        </p:txBody>
      </p:sp>
    </p:spTree>
    <p:extLst>
      <p:ext uri="{BB962C8B-B14F-4D97-AF65-F5344CB8AC3E}">
        <p14:creationId xmlns:p14="http://schemas.microsoft.com/office/powerpoint/2010/main" val="13603015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T"/>
          </a:p>
        </p:txBody>
      </p:sp>
      <p:sp>
        <p:nvSpPr>
          <p:cNvPr id="4" name="Slide Number Placeholder 3"/>
          <p:cNvSpPr>
            <a:spLocks noGrp="1"/>
          </p:cNvSpPr>
          <p:nvPr>
            <p:ph type="sldNum" sz="quarter" idx="5"/>
          </p:nvPr>
        </p:nvSpPr>
        <p:spPr/>
        <p:txBody>
          <a:bodyPr/>
          <a:lstStyle/>
          <a:p>
            <a:fld id="{FAEF874E-E189-4722-8200-155CAEDF675E}" type="slidenum">
              <a:rPr lang="en-TT" smtClean="0"/>
              <a:t>30</a:t>
            </a:fld>
            <a:endParaRPr lang="en-TT"/>
          </a:p>
        </p:txBody>
      </p:sp>
    </p:spTree>
    <p:extLst>
      <p:ext uri="{BB962C8B-B14F-4D97-AF65-F5344CB8AC3E}">
        <p14:creationId xmlns:p14="http://schemas.microsoft.com/office/powerpoint/2010/main" val="26525274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T"/>
          </a:p>
        </p:txBody>
      </p:sp>
      <p:sp>
        <p:nvSpPr>
          <p:cNvPr id="4" name="Slide Number Placeholder 3"/>
          <p:cNvSpPr>
            <a:spLocks noGrp="1"/>
          </p:cNvSpPr>
          <p:nvPr>
            <p:ph type="sldNum" sz="quarter" idx="5"/>
          </p:nvPr>
        </p:nvSpPr>
        <p:spPr/>
        <p:txBody>
          <a:bodyPr/>
          <a:lstStyle/>
          <a:p>
            <a:fld id="{FAEF874E-E189-4722-8200-155CAEDF675E}" type="slidenum">
              <a:rPr lang="en-TT" smtClean="0"/>
              <a:t>31</a:t>
            </a:fld>
            <a:endParaRPr lang="en-TT"/>
          </a:p>
        </p:txBody>
      </p:sp>
    </p:spTree>
    <p:extLst>
      <p:ext uri="{BB962C8B-B14F-4D97-AF65-F5344CB8AC3E}">
        <p14:creationId xmlns:p14="http://schemas.microsoft.com/office/powerpoint/2010/main" val="32221807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T" dirty="0"/>
              <a:t>SMEs play a crucial role in the economic development of Caribbean economies. Collectively, they generate about 40 per cent of the Caribbean subregion’s Gross Domestic Product (GDP). </a:t>
            </a:r>
          </a:p>
        </p:txBody>
      </p:sp>
      <p:sp>
        <p:nvSpPr>
          <p:cNvPr id="4" name="Slide Number Placeholder 3"/>
          <p:cNvSpPr>
            <a:spLocks noGrp="1"/>
          </p:cNvSpPr>
          <p:nvPr>
            <p:ph type="sldNum" sz="quarter" idx="5"/>
          </p:nvPr>
        </p:nvSpPr>
        <p:spPr/>
        <p:txBody>
          <a:bodyPr/>
          <a:lstStyle/>
          <a:p>
            <a:fld id="{FAEF874E-E189-4722-8200-155CAEDF675E}" type="slidenum">
              <a:rPr lang="en-TT" smtClean="0"/>
              <a:t>33</a:t>
            </a:fld>
            <a:endParaRPr lang="en-TT"/>
          </a:p>
        </p:txBody>
      </p:sp>
    </p:spTree>
    <p:extLst>
      <p:ext uri="{BB962C8B-B14F-4D97-AF65-F5344CB8AC3E}">
        <p14:creationId xmlns:p14="http://schemas.microsoft.com/office/powerpoint/2010/main" val="37337762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T" dirty="0"/>
              <a:t>Sustainability and change theme in tourism master plan. National Conservation: Develop strategies to foster and encourage sustainable</a:t>
            </a:r>
          </a:p>
          <a:p>
            <a:r>
              <a:rPr lang="en-TT" dirty="0"/>
              <a:t>environmental, ecological and institutional practices </a:t>
            </a:r>
          </a:p>
        </p:txBody>
      </p:sp>
      <p:sp>
        <p:nvSpPr>
          <p:cNvPr id="4" name="Slide Number Placeholder 3"/>
          <p:cNvSpPr>
            <a:spLocks noGrp="1"/>
          </p:cNvSpPr>
          <p:nvPr>
            <p:ph type="sldNum" sz="quarter" idx="5"/>
          </p:nvPr>
        </p:nvSpPr>
        <p:spPr/>
        <p:txBody>
          <a:bodyPr/>
          <a:lstStyle/>
          <a:p>
            <a:fld id="{404592BD-A84E-44A3-8DF7-E6ED0C1DA784}" type="slidenum">
              <a:rPr lang="en-US" smtClean="0"/>
              <a:pPr/>
              <a:t>34</a:t>
            </a:fld>
            <a:endParaRPr lang="en-US"/>
          </a:p>
        </p:txBody>
      </p:sp>
    </p:spTree>
    <p:extLst>
      <p:ext uri="{BB962C8B-B14F-4D97-AF65-F5344CB8AC3E}">
        <p14:creationId xmlns:p14="http://schemas.microsoft.com/office/powerpoint/2010/main" val="30664163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T" dirty="0"/>
          </a:p>
        </p:txBody>
      </p:sp>
      <p:sp>
        <p:nvSpPr>
          <p:cNvPr id="4" name="Slide Number Placeholder 3"/>
          <p:cNvSpPr>
            <a:spLocks noGrp="1"/>
          </p:cNvSpPr>
          <p:nvPr>
            <p:ph type="sldNum" sz="quarter" idx="5"/>
          </p:nvPr>
        </p:nvSpPr>
        <p:spPr/>
        <p:txBody>
          <a:bodyPr/>
          <a:lstStyle/>
          <a:p>
            <a:fld id="{FAEF874E-E189-4722-8200-155CAEDF675E}" type="slidenum">
              <a:rPr lang="en-TT" smtClean="0"/>
              <a:t>35</a:t>
            </a:fld>
            <a:endParaRPr lang="en-TT"/>
          </a:p>
        </p:txBody>
      </p:sp>
    </p:spTree>
    <p:extLst>
      <p:ext uri="{BB962C8B-B14F-4D97-AF65-F5344CB8AC3E}">
        <p14:creationId xmlns:p14="http://schemas.microsoft.com/office/powerpoint/2010/main" val="3607483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EEED3-FC9D-48D1-B02E-F31F6D6B30B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TT"/>
          </a:p>
        </p:txBody>
      </p:sp>
      <p:sp>
        <p:nvSpPr>
          <p:cNvPr id="3" name="Subtitle 2">
            <a:extLst>
              <a:ext uri="{FF2B5EF4-FFF2-40B4-BE49-F238E27FC236}">
                <a16:creationId xmlns:a16="http://schemas.microsoft.com/office/drawing/2014/main" id="{3D1FF5EC-4490-4265-9459-7F7EE69F78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TT"/>
          </a:p>
        </p:txBody>
      </p:sp>
      <p:sp>
        <p:nvSpPr>
          <p:cNvPr id="4" name="Date Placeholder 3">
            <a:extLst>
              <a:ext uri="{FF2B5EF4-FFF2-40B4-BE49-F238E27FC236}">
                <a16:creationId xmlns:a16="http://schemas.microsoft.com/office/drawing/2014/main" id="{6F4B6AB0-07CB-46D8-BA68-0E4ECF69DD49}"/>
              </a:ext>
            </a:extLst>
          </p:cNvPr>
          <p:cNvSpPr>
            <a:spLocks noGrp="1"/>
          </p:cNvSpPr>
          <p:nvPr>
            <p:ph type="dt" sz="half" idx="10"/>
          </p:nvPr>
        </p:nvSpPr>
        <p:spPr/>
        <p:txBody>
          <a:bodyPr/>
          <a:lstStyle/>
          <a:p>
            <a:fld id="{06BD47A4-7943-4FAC-A701-944636227664}" type="datetimeFigureOut">
              <a:rPr lang="en-TT" smtClean="0"/>
              <a:t>07/02/2021</a:t>
            </a:fld>
            <a:endParaRPr lang="en-TT"/>
          </a:p>
        </p:txBody>
      </p:sp>
      <p:sp>
        <p:nvSpPr>
          <p:cNvPr id="5" name="Footer Placeholder 4">
            <a:extLst>
              <a:ext uri="{FF2B5EF4-FFF2-40B4-BE49-F238E27FC236}">
                <a16:creationId xmlns:a16="http://schemas.microsoft.com/office/drawing/2014/main" id="{A27F6FD0-286A-419A-AD7F-AE5F26018D31}"/>
              </a:ext>
            </a:extLst>
          </p:cNvPr>
          <p:cNvSpPr>
            <a:spLocks noGrp="1"/>
          </p:cNvSpPr>
          <p:nvPr>
            <p:ph type="ftr" sz="quarter" idx="11"/>
          </p:nvPr>
        </p:nvSpPr>
        <p:spPr/>
        <p:txBody>
          <a:bodyPr/>
          <a:lstStyle/>
          <a:p>
            <a:endParaRPr lang="en-TT"/>
          </a:p>
        </p:txBody>
      </p:sp>
      <p:sp>
        <p:nvSpPr>
          <p:cNvPr id="6" name="Slide Number Placeholder 5">
            <a:extLst>
              <a:ext uri="{FF2B5EF4-FFF2-40B4-BE49-F238E27FC236}">
                <a16:creationId xmlns:a16="http://schemas.microsoft.com/office/drawing/2014/main" id="{38A94735-E18E-486F-AFDC-3AE0BCEFF15E}"/>
              </a:ext>
            </a:extLst>
          </p:cNvPr>
          <p:cNvSpPr>
            <a:spLocks noGrp="1"/>
          </p:cNvSpPr>
          <p:nvPr>
            <p:ph type="sldNum" sz="quarter" idx="12"/>
          </p:nvPr>
        </p:nvSpPr>
        <p:spPr/>
        <p:txBody>
          <a:bodyPr/>
          <a:lstStyle/>
          <a:p>
            <a:fld id="{D5BFCE79-23B6-4BF6-810C-B709169CEAE7}" type="slidenum">
              <a:rPr lang="en-TT" smtClean="0"/>
              <a:t>‹#›</a:t>
            </a:fld>
            <a:endParaRPr lang="en-TT"/>
          </a:p>
        </p:txBody>
      </p:sp>
    </p:spTree>
    <p:extLst>
      <p:ext uri="{BB962C8B-B14F-4D97-AF65-F5344CB8AC3E}">
        <p14:creationId xmlns:p14="http://schemas.microsoft.com/office/powerpoint/2010/main" val="521598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F8F6A-2085-47BC-B3CA-ED921B87E04D}"/>
              </a:ext>
            </a:extLst>
          </p:cNvPr>
          <p:cNvSpPr>
            <a:spLocks noGrp="1"/>
          </p:cNvSpPr>
          <p:nvPr>
            <p:ph type="title"/>
          </p:nvPr>
        </p:nvSpPr>
        <p:spPr/>
        <p:txBody>
          <a:bodyPr/>
          <a:lstStyle/>
          <a:p>
            <a:r>
              <a:rPr lang="en-US"/>
              <a:t>Click to edit Master title style</a:t>
            </a:r>
            <a:endParaRPr lang="en-TT"/>
          </a:p>
        </p:txBody>
      </p:sp>
      <p:sp>
        <p:nvSpPr>
          <p:cNvPr id="3" name="Content Placeholder 2">
            <a:extLst>
              <a:ext uri="{FF2B5EF4-FFF2-40B4-BE49-F238E27FC236}">
                <a16:creationId xmlns:a16="http://schemas.microsoft.com/office/drawing/2014/main" id="{F9B7BD03-21D5-42DC-BB6B-B9171B0750E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4" name="Date Placeholder 3">
            <a:extLst>
              <a:ext uri="{FF2B5EF4-FFF2-40B4-BE49-F238E27FC236}">
                <a16:creationId xmlns:a16="http://schemas.microsoft.com/office/drawing/2014/main" id="{7E9B7875-91DE-4F5F-807E-452BD9233222}"/>
              </a:ext>
            </a:extLst>
          </p:cNvPr>
          <p:cNvSpPr>
            <a:spLocks noGrp="1"/>
          </p:cNvSpPr>
          <p:nvPr>
            <p:ph type="dt" sz="half" idx="10"/>
          </p:nvPr>
        </p:nvSpPr>
        <p:spPr/>
        <p:txBody>
          <a:bodyPr/>
          <a:lstStyle/>
          <a:p>
            <a:fld id="{06BD47A4-7943-4FAC-A701-944636227664}" type="datetimeFigureOut">
              <a:rPr lang="en-TT" smtClean="0"/>
              <a:t>07/02/2021</a:t>
            </a:fld>
            <a:endParaRPr lang="en-TT"/>
          </a:p>
        </p:txBody>
      </p:sp>
      <p:sp>
        <p:nvSpPr>
          <p:cNvPr id="5" name="Footer Placeholder 4">
            <a:extLst>
              <a:ext uri="{FF2B5EF4-FFF2-40B4-BE49-F238E27FC236}">
                <a16:creationId xmlns:a16="http://schemas.microsoft.com/office/drawing/2014/main" id="{666D6D96-28EB-48CF-8C02-1D91E6A35EFB}"/>
              </a:ext>
            </a:extLst>
          </p:cNvPr>
          <p:cNvSpPr>
            <a:spLocks noGrp="1"/>
          </p:cNvSpPr>
          <p:nvPr>
            <p:ph type="ftr" sz="quarter" idx="11"/>
          </p:nvPr>
        </p:nvSpPr>
        <p:spPr/>
        <p:txBody>
          <a:bodyPr/>
          <a:lstStyle/>
          <a:p>
            <a:endParaRPr lang="en-TT"/>
          </a:p>
        </p:txBody>
      </p:sp>
      <p:sp>
        <p:nvSpPr>
          <p:cNvPr id="6" name="Slide Number Placeholder 5">
            <a:extLst>
              <a:ext uri="{FF2B5EF4-FFF2-40B4-BE49-F238E27FC236}">
                <a16:creationId xmlns:a16="http://schemas.microsoft.com/office/drawing/2014/main" id="{B1773927-A20D-4A7C-A773-0BCE29EF5742}"/>
              </a:ext>
            </a:extLst>
          </p:cNvPr>
          <p:cNvSpPr>
            <a:spLocks noGrp="1"/>
          </p:cNvSpPr>
          <p:nvPr>
            <p:ph type="sldNum" sz="quarter" idx="12"/>
          </p:nvPr>
        </p:nvSpPr>
        <p:spPr/>
        <p:txBody>
          <a:bodyPr/>
          <a:lstStyle/>
          <a:p>
            <a:fld id="{D5BFCE79-23B6-4BF6-810C-B709169CEAE7}" type="slidenum">
              <a:rPr lang="en-TT" smtClean="0"/>
              <a:t>‹#›</a:t>
            </a:fld>
            <a:endParaRPr lang="en-TT"/>
          </a:p>
        </p:txBody>
      </p:sp>
    </p:spTree>
    <p:extLst>
      <p:ext uri="{BB962C8B-B14F-4D97-AF65-F5344CB8AC3E}">
        <p14:creationId xmlns:p14="http://schemas.microsoft.com/office/powerpoint/2010/main" val="2281819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E9C8C-5781-439C-8DF0-F4D602E6D4C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TT"/>
          </a:p>
        </p:txBody>
      </p:sp>
      <p:sp>
        <p:nvSpPr>
          <p:cNvPr id="3" name="Text Placeholder 2">
            <a:extLst>
              <a:ext uri="{FF2B5EF4-FFF2-40B4-BE49-F238E27FC236}">
                <a16:creationId xmlns:a16="http://schemas.microsoft.com/office/drawing/2014/main" id="{EA5EFCEF-ED68-4EED-995A-FB3152F3AB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FA04A68-C0C5-4D59-8E46-7FE03CA48109}"/>
              </a:ext>
            </a:extLst>
          </p:cNvPr>
          <p:cNvSpPr>
            <a:spLocks noGrp="1"/>
          </p:cNvSpPr>
          <p:nvPr>
            <p:ph type="dt" sz="half" idx="10"/>
          </p:nvPr>
        </p:nvSpPr>
        <p:spPr/>
        <p:txBody>
          <a:bodyPr/>
          <a:lstStyle/>
          <a:p>
            <a:fld id="{06BD47A4-7943-4FAC-A701-944636227664}" type="datetimeFigureOut">
              <a:rPr lang="en-TT" smtClean="0"/>
              <a:t>07/02/2021</a:t>
            </a:fld>
            <a:endParaRPr lang="en-TT"/>
          </a:p>
        </p:txBody>
      </p:sp>
      <p:sp>
        <p:nvSpPr>
          <p:cNvPr id="5" name="Footer Placeholder 4">
            <a:extLst>
              <a:ext uri="{FF2B5EF4-FFF2-40B4-BE49-F238E27FC236}">
                <a16:creationId xmlns:a16="http://schemas.microsoft.com/office/drawing/2014/main" id="{7C852C8E-D37B-4AD5-875A-6F15B2A56448}"/>
              </a:ext>
            </a:extLst>
          </p:cNvPr>
          <p:cNvSpPr>
            <a:spLocks noGrp="1"/>
          </p:cNvSpPr>
          <p:nvPr>
            <p:ph type="ftr" sz="quarter" idx="11"/>
          </p:nvPr>
        </p:nvSpPr>
        <p:spPr/>
        <p:txBody>
          <a:bodyPr/>
          <a:lstStyle/>
          <a:p>
            <a:endParaRPr lang="en-TT"/>
          </a:p>
        </p:txBody>
      </p:sp>
      <p:sp>
        <p:nvSpPr>
          <p:cNvPr id="6" name="Slide Number Placeholder 5">
            <a:extLst>
              <a:ext uri="{FF2B5EF4-FFF2-40B4-BE49-F238E27FC236}">
                <a16:creationId xmlns:a16="http://schemas.microsoft.com/office/drawing/2014/main" id="{9718C70A-557D-4844-901E-7712CA59005A}"/>
              </a:ext>
            </a:extLst>
          </p:cNvPr>
          <p:cNvSpPr>
            <a:spLocks noGrp="1"/>
          </p:cNvSpPr>
          <p:nvPr>
            <p:ph type="sldNum" sz="quarter" idx="12"/>
          </p:nvPr>
        </p:nvSpPr>
        <p:spPr/>
        <p:txBody>
          <a:bodyPr/>
          <a:lstStyle/>
          <a:p>
            <a:fld id="{D5BFCE79-23B6-4BF6-810C-B709169CEAE7}" type="slidenum">
              <a:rPr lang="en-TT" smtClean="0"/>
              <a:t>‹#›</a:t>
            </a:fld>
            <a:endParaRPr lang="en-TT"/>
          </a:p>
        </p:txBody>
      </p:sp>
    </p:spTree>
    <p:extLst>
      <p:ext uri="{BB962C8B-B14F-4D97-AF65-F5344CB8AC3E}">
        <p14:creationId xmlns:p14="http://schemas.microsoft.com/office/powerpoint/2010/main" val="23779072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87CBF-E86B-44AA-B68E-C1EB389280AA}"/>
              </a:ext>
            </a:extLst>
          </p:cNvPr>
          <p:cNvSpPr>
            <a:spLocks noGrp="1"/>
          </p:cNvSpPr>
          <p:nvPr>
            <p:ph type="title"/>
          </p:nvPr>
        </p:nvSpPr>
        <p:spPr/>
        <p:txBody>
          <a:bodyPr/>
          <a:lstStyle/>
          <a:p>
            <a:r>
              <a:rPr lang="en-US"/>
              <a:t>Click to edit Master title style</a:t>
            </a:r>
            <a:endParaRPr lang="en-TT"/>
          </a:p>
        </p:txBody>
      </p:sp>
      <p:sp>
        <p:nvSpPr>
          <p:cNvPr id="3" name="Content Placeholder 2">
            <a:extLst>
              <a:ext uri="{FF2B5EF4-FFF2-40B4-BE49-F238E27FC236}">
                <a16:creationId xmlns:a16="http://schemas.microsoft.com/office/drawing/2014/main" id="{2908D6A0-7569-43A1-AED5-8C14019965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4" name="Content Placeholder 3">
            <a:extLst>
              <a:ext uri="{FF2B5EF4-FFF2-40B4-BE49-F238E27FC236}">
                <a16:creationId xmlns:a16="http://schemas.microsoft.com/office/drawing/2014/main" id="{57BF4775-41F0-4171-A899-455B94CEFEC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5" name="Date Placeholder 4">
            <a:extLst>
              <a:ext uri="{FF2B5EF4-FFF2-40B4-BE49-F238E27FC236}">
                <a16:creationId xmlns:a16="http://schemas.microsoft.com/office/drawing/2014/main" id="{580D0271-7824-4CC9-9AEA-0941A1891E63}"/>
              </a:ext>
            </a:extLst>
          </p:cNvPr>
          <p:cNvSpPr>
            <a:spLocks noGrp="1"/>
          </p:cNvSpPr>
          <p:nvPr>
            <p:ph type="dt" sz="half" idx="10"/>
          </p:nvPr>
        </p:nvSpPr>
        <p:spPr/>
        <p:txBody>
          <a:bodyPr/>
          <a:lstStyle/>
          <a:p>
            <a:fld id="{06BD47A4-7943-4FAC-A701-944636227664}" type="datetimeFigureOut">
              <a:rPr lang="en-TT" smtClean="0"/>
              <a:t>07/02/2021</a:t>
            </a:fld>
            <a:endParaRPr lang="en-TT"/>
          </a:p>
        </p:txBody>
      </p:sp>
      <p:sp>
        <p:nvSpPr>
          <p:cNvPr id="6" name="Footer Placeholder 5">
            <a:extLst>
              <a:ext uri="{FF2B5EF4-FFF2-40B4-BE49-F238E27FC236}">
                <a16:creationId xmlns:a16="http://schemas.microsoft.com/office/drawing/2014/main" id="{36653837-93B9-465A-926E-7188EEBACAA9}"/>
              </a:ext>
            </a:extLst>
          </p:cNvPr>
          <p:cNvSpPr>
            <a:spLocks noGrp="1"/>
          </p:cNvSpPr>
          <p:nvPr>
            <p:ph type="ftr" sz="quarter" idx="11"/>
          </p:nvPr>
        </p:nvSpPr>
        <p:spPr/>
        <p:txBody>
          <a:bodyPr/>
          <a:lstStyle/>
          <a:p>
            <a:endParaRPr lang="en-TT"/>
          </a:p>
        </p:txBody>
      </p:sp>
      <p:sp>
        <p:nvSpPr>
          <p:cNvPr id="7" name="Slide Number Placeholder 6">
            <a:extLst>
              <a:ext uri="{FF2B5EF4-FFF2-40B4-BE49-F238E27FC236}">
                <a16:creationId xmlns:a16="http://schemas.microsoft.com/office/drawing/2014/main" id="{9AF79C85-AEA9-4CA9-96C1-7882A08E90A0}"/>
              </a:ext>
            </a:extLst>
          </p:cNvPr>
          <p:cNvSpPr>
            <a:spLocks noGrp="1"/>
          </p:cNvSpPr>
          <p:nvPr>
            <p:ph type="sldNum" sz="quarter" idx="12"/>
          </p:nvPr>
        </p:nvSpPr>
        <p:spPr/>
        <p:txBody>
          <a:bodyPr/>
          <a:lstStyle/>
          <a:p>
            <a:fld id="{D5BFCE79-23B6-4BF6-810C-B709169CEAE7}" type="slidenum">
              <a:rPr lang="en-TT" smtClean="0"/>
              <a:t>‹#›</a:t>
            </a:fld>
            <a:endParaRPr lang="en-TT"/>
          </a:p>
        </p:txBody>
      </p:sp>
    </p:spTree>
    <p:extLst>
      <p:ext uri="{BB962C8B-B14F-4D97-AF65-F5344CB8AC3E}">
        <p14:creationId xmlns:p14="http://schemas.microsoft.com/office/powerpoint/2010/main" val="2097707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8F21D-1DB5-4FE4-AF4B-7776BC1E850B}"/>
              </a:ext>
            </a:extLst>
          </p:cNvPr>
          <p:cNvSpPr>
            <a:spLocks noGrp="1"/>
          </p:cNvSpPr>
          <p:nvPr>
            <p:ph type="title"/>
          </p:nvPr>
        </p:nvSpPr>
        <p:spPr>
          <a:xfrm>
            <a:off x="839788" y="365125"/>
            <a:ext cx="10515600" cy="1325563"/>
          </a:xfrm>
        </p:spPr>
        <p:txBody>
          <a:bodyPr/>
          <a:lstStyle/>
          <a:p>
            <a:r>
              <a:rPr lang="en-US"/>
              <a:t>Click to edit Master title style</a:t>
            </a:r>
            <a:endParaRPr lang="en-TT"/>
          </a:p>
        </p:txBody>
      </p:sp>
      <p:sp>
        <p:nvSpPr>
          <p:cNvPr id="3" name="Text Placeholder 2">
            <a:extLst>
              <a:ext uri="{FF2B5EF4-FFF2-40B4-BE49-F238E27FC236}">
                <a16:creationId xmlns:a16="http://schemas.microsoft.com/office/drawing/2014/main" id="{BCFEAE13-A8EA-4F47-80B6-120FB73173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3D463A-C343-4FB8-A939-20376941D2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5" name="Text Placeholder 4">
            <a:extLst>
              <a:ext uri="{FF2B5EF4-FFF2-40B4-BE49-F238E27FC236}">
                <a16:creationId xmlns:a16="http://schemas.microsoft.com/office/drawing/2014/main" id="{835688A5-9D23-4077-A6AC-929F9FD432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4C1C1F8-8563-460F-A6B8-0A3FF7F2EB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7" name="Date Placeholder 6">
            <a:extLst>
              <a:ext uri="{FF2B5EF4-FFF2-40B4-BE49-F238E27FC236}">
                <a16:creationId xmlns:a16="http://schemas.microsoft.com/office/drawing/2014/main" id="{CE114F9E-4DD1-48AE-A9FC-764A1EFD220F}"/>
              </a:ext>
            </a:extLst>
          </p:cNvPr>
          <p:cNvSpPr>
            <a:spLocks noGrp="1"/>
          </p:cNvSpPr>
          <p:nvPr>
            <p:ph type="dt" sz="half" idx="10"/>
          </p:nvPr>
        </p:nvSpPr>
        <p:spPr/>
        <p:txBody>
          <a:bodyPr/>
          <a:lstStyle/>
          <a:p>
            <a:fld id="{06BD47A4-7943-4FAC-A701-944636227664}" type="datetimeFigureOut">
              <a:rPr lang="en-TT" smtClean="0"/>
              <a:t>07/02/2021</a:t>
            </a:fld>
            <a:endParaRPr lang="en-TT"/>
          </a:p>
        </p:txBody>
      </p:sp>
      <p:sp>
        <p:nvSpPr>
          <p:cNvPr id="8" name="Footer Placeholder 7">
            <a:extLst>
              <a:ext uri="{FF2B5EF4-FFF2-40B4-BE49-F238E27FC236}">
                <a16:creationId xmlns:a16="http://schemas.microsoft.com/office/drawing/2014/main" id="{85B22D26-CF59-43BA-8426-1D823E978EB3}"/>
              </a:ext>
            </a:extLst>
          </p:cNvPr>
          <p:cNvSpPr>
            <a:spLocks noGrp="1"/>
          </p:cNvSpPr>
          <p:nvPr>
            <p:ph type="ftr" sz="quarter" idx="11"/>
          </p:nvPr>
        </p:nvSpPr>
        <p:spPr/>
        <p:txBody>
          <a:bodyPr/>
          <a:lstStyle/>
          <a:p>
            <a:endParaRPr lang="en-TT"/>
          </a:p>
        </p:txBody>
      </p:sp>
      <p:sp>
        <p:nvSpPr>
          <p:cNvPr id="9" name="Slide Number Placeholder 8">
            <a:extLst>
              <a:ext uri="{FF2B5EF4-FFF2-40B4-BE49-F238E27FC236}">
                <a16:creationId xmlns:a16="http://schemas.microsoft.com/office/drawing/2014/main" id="{C0D8AA8A-9074-4EF4-9DE6-F7E57C6D046C}"/>
              </a:ext>
            </a:extLst>
          </p:cNvPr>
          <p:cNvSpPr>
            <a:spLocks noGrp="1"/>
          </p:cNvSpPr>
          <p:nvPr>
            <p:ph type="sldNum" sz="quarter" idx="12"/>
          </p:nvPr>
        </p:nvSpPr>
        <p:spPr/>
        <p:txBody>
          <a:bodyPr/>
          <a:lstStyle/>
          <a:p>
            <a:fld id="{D5BFCE79-23B6-4BF6-810C-B709169CEAE7}" type="slidenum">
              <a:rPr lang="en-TT" smtClean="0"/>
              <a:t>‹#›</a:t>
            </a:fld>
            <a:endParaRPr lang="en-TT"/>
          </a:p>
        </p:txBody>
      </p:sp>
    </p:spTree>
    <p:extLst>
      <p:ext uri="{BB962C8B-B14F-4D97-AF65-F5344CB8AC3E}">
        <p14:creationId xmlns:p14="http://schemas.microsoft.com/office/powerpoint/2010/main" val="4021963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E8C03-0EC8-4701-A688-5AB8D7D552A9}"/>
              </a:ext>
            </a:extLst>
          </p:cNvPr>
          <p:cNvSpPr>
            <a:spLocks noGrp="1"/>
          </p:cNvSpPr>
          <p:nvPr>
            <p:ph type="title"/>
          </p:nvPr>
        </p:nvSpPr>
        <p:spPr/>
        <p:txBody>
          <a:bodyPr/>
          <a:lstStyle/>
          <a:p>
            <a:r>
              <a:rPr lang="en-US"/>
              <a:t>Click to edit Master title style</a:t>
            </a:r>
            <a:endParaRPr lang="en-TT"/>
          </a:p>
        </p:txBody>
      </p:sp>
      <p:sp>
        <p:nvSpPr>
          <p:cNvPr id="3" name="Date Placeholder 2">
            <a:extLst>
              <a:ext uri="{FF2B5EF4-FFF2-40B4-BE49-F238E27FC236}">
                <a16:creationId xmlns:a16="http://schemas.microsoft.com/office/drawing/2014/main" id="{51B0A2D8-6B25-4975-8E93-FFABD1510B6D}"/>
              </a:ext>
            </a:extLst>
          </p:cNvPr>
          <p:cNvSpPr>
            <a:spLocks noGrp="1"/>
          </p:cNvSpPr>
          <p:nvPr>
            <p:ph type="dt" sz="half" idx="10"/>
          </p:nvPr>
        </p:nvSpPr>
        <p:spPr/>
        <p:txBody>
          <a:bodyPr/>
          <a:lstStyle/>
          <a:p>
            <a:fld id="{06BD47A4-7943-4FAC-A701-944636227664}" type="datetimeFigureOut">
              <a:rPr lang="en-TT" smtClean="0"/>
              <a:t>07/02/2021</a:t>
            </a:fld>
            <a:endParaRPr lang="en-TT"/>
          </a:p>
        </p:txBody>
      </p:sp>
      <p:sp>
        <p:nvSpPr>
          <p:cNvPr id="4" name="Footer Placeholder 3">
            <a:extLst>
              <a:ext uri="{FF2B5EF4-FFF2-40B4-BE49-F238E27FC236}">
                <a16:creationId xmlns:a16="http://schemas.microsoft.com/office/drawing/2014/main" id="{C3EE8B60-1CEC-49D9-BB15-F0596B7DD901}"/>
              </a:ext>
            </a:extLst>
          </p:cNvPr>
          <p:cNvSpPr>
            <a:spLocks noGrp="1"/>
          </p:cNvSpPr>
          <p:nvPr>
            <p:ph type="ftr" sz="quarter" idx="11"/>
          </p:nvPr>
        </p:nvSpPr>
        <p:spPr/>
        <p:txBody>
          <a:bodyPr/>
          <a:lstStyle/>
          <a:p>
            <a:endParaRPr lang="en-TT"/>
          </a:p>
        </p:txBody>
      </p:sp>
      <p:sp>
        <p:nvSpPr>
          <p:cNvPr id="5" name="Slide Number Placeholder 4">
            <a:extLst>
              <a:ext uri="{FF2B5EF4-FFF2-40B4-BE49-F238E27FC236}">
                <a16:creationId xmlns:a16="http://schemas.microsoft.com/office/drawing/2014/main" id="{F2B8AE67-905D-48C8-88EF-95C3239BE652}"/>
              </a:ext>
            </a:extLst>
          </p:cNvPr>
          <p:cNvSpPr>
            <a:spLocks noGrp="1"/>
          </p:cNvSpPr>
          <p:nvPr>
            <p:ph type="sldNum" sz="quarter" idx="12"/>
          </p:nvPr>
        </p:nvSpPr>
        <p:spPr/>
        <p:txBody>
          <a:bodyPr/>
          <a:lstStyle/>
          <a:p>
            <a:fld id="{D5BFCE79-23B6-4BF6-810C-B709169CEAE7}" type="slidenum">
              <a:rPr lang="en-TT" smtClean="0"/>
              <a:t>‹#›</a:t>
            </a:fld>
            <a:endParaRPr lang="en-TT"/>
          </a:p>
        </p:txBody>
      </p:sp>
    </p:spTree>
    <p:extLst>
      <p:ext uri="{BB962C8B-B14F-4D97-AF65-F5344CB8AC3E}">
        <p14:creationId xmlns:p14="http://schemas.microsoft.com/office/powerpoint/2010/main" val="12335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5A1F9E-55B7-4FB0-A8DB-86E57EE53632}"/>
              </a:ext>
            </a:extLst>
          </p:cNvPr>
          <p:cNvSpPr>
            <a:spLocks noGrp="1"/>
          </p:cNvSpPr>
          <p:nvPr>
            <p:ph type="dt" sz="half" idx="10"/>
          </p:nvPr>
        </p:nvSpPr>
        <p:spPr/>
        <p:txBody>
          <a:bodyPr/>
          <a:lstStyle/>
          <a:p>
            <a:fld id="{06BD47A4-7943-4FAC-A701-944636227664}" type="datetimeFigureOut">
              <a:rPr lang="en-TT" smtClean="0"/>
              <a:t>07/02/2021</a:t>
            </a:fld>
            <a:endParaRPr lang="en-TT"/>
          </a:p>
        </p:txBody>
      </p:sp>
      <p:sp>
        <p:nvSpPr>
          <p:cNvPr id="3" name="Footer Placeholder 2">
            <a:extLst>
              <a:ext uri="{FF2B5EF4-FFF2-40B4-BE49-F238E27FC236}">
                <a16:creationId xmlns:a16="http://schemas.microsoft.com/office/drawing/2014/main" id="{85B1B02B-F672-4DFD-87FF-EA8F45C2C2E3}"/>
              </a:ext>
            </a:extLst>
          </p:cNvPr>
          <p:cNvSpPr>
            <a:spLocks noGrp="1"/>
          </p:cNvSpPr>
          <p:nvPr>
            <p:ph type="ftr" sz="quarter" idx="11"/>
          </p:nvPr>
        </p:nvSpPr>
        <p:spPr/>
        <p:txBody>
          <a:bodyPr/>
          <a:lstStyle/>
          <a:p>
            <a:endParaRPr lang="en-TT"/>
          </a:p>
        </p:txBody>
      </p:sp>
      <p:sp>
        <p:nvSpPr>
          <p:cNvPr id="4" name="Slide Number Placeholder 3">
            <a:extLst>
              <a:ext uri="{FF2B5EF4-FFF2-40B4-BE49-F238E27FC236}">
                <a16:creationId xmlns:a16="http://schemas.microsoft.com/office/drawing/2014/main" id="{C04D0E28-0F46-4832-939F-1CD3D61C40E0}"/>
              </a:ext>
            </a:extLst>
          </p:cNvPr>
          <p:cNvSpPr>
            <a:spLocks noGrp="1"/>
          </p:cNvSpPr>
          <p:nvPr>
            <p:ph type="sldNum" sz="quarter" idx="12"/>
          </p:nvPr>
        </p:nvSpPr>
        <p:spPr/>
        <p:txBody>
          <a:bodyPr/>
          <a:lstStyle/>
          <a:p>
            <a:fld id="{D5BFCE79-23B6-4BF6-810C-B709169CEAE7}" type="slidenum">
              <a:rPr lang="en-TT" smtClean="0"/>
              <a:t>‹#›</a:t>
            </a:fld>
            <a:endParaRPr lang="en-TT"/>
          </a:p>
        </p:txBody>
      </p:sp>
    </p:spTree>
    <p:extLst>
      <p:ext uri="{BB962C8B-B14F-4D97-AF65-F5344CB8AC3E}">
        <p14:creationId xmlns:p14="http://schemas.microsoft.com/office/powerpoint/2010/main" val="1083357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BD85D-7F3F-4E61-A6A1-98DF8E2853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TT"/>
          </a:p>
        </p:txBody>
      </p:sp>
      <p:sp>
        <p:nvSpPr>
          <p:cNvPr id="3" name="Content Placeholder 2">
            <a:extLst>
              <a:ext uri="{FF2B5EF4-FFF2-40B4-BE49-F238E27FC236}">
                <a16:creationId xmlns:a16="http://schemas.microsoft.com/office/drawing/2014/main" id="{7A1CAA52-0C7F-4A93-9990-9CA4C839643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4" name="Text Placeholder 3">
            <a:extLst>
              <a:ext uri="{FF2B5EF4-FFF2-40B4-BE49-F238E27FC236}">
                <a16:creationId xmlns:a16="http://schemas.microsoft.com/office/drawing/2014/main" id="{31AD1EE2-28D8-4233-837C-EBC26A780F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F1D57B-3679-4261-AE2F-4F83EC08F34D}"/>
              </a:ext>
            </a:extLst>
          </p:cNvPr>
          <p:cNvSpPr>
            <a:spLocks noGrp="1"/>
          </p:cNvSpPr>
          <p:nvPr>
            <p:ph type="dt" sz="half" idx="10"/>
          </p:nvPr>
        </p:nvSpPr>
        <p:spPr/>
        <p:txBody>
          <a:bodyPr/>
          <a:lstStyle/>
          <a:p>
            <a:fld id="{06BD47A4-7943-4FAC-A701-944636227664}" type="datetimeFigureOut">
              <a:rPr lang="en-TT" smtClean="0"/>
              <a:t>07/02/2021</a:t>
            </a:fld>
            <a:endParaRPr lang="en-TT"/>
          </a:p>
        </p:txBody>
      </p:sp>
      <p:sp>
        <p:nvSpPr>
          <p:cNvPr id="6" name="Footer Placeholder 5">
            <a:extLst>
              <a:ext uri="{FF2B5EF4-FFF2-40B4-BE49-F238E27FC236}">
                <a16:creationId xmlns:a16="http://schemas.microsoft.com/office/drawing/2014/main" id="{9533B47C-B06F-4C83-BE61-2AB43EF437D2}"/>
              </a:ext>
            </a:extLst>
          </p:cNvPr>
          <p:cNvSpPr>
            <a:spLocks noGrp="1"/>
          </p:cNvSpPr>
          <p:nvPr>
            <p:ph type="ftr" sz="quarter" idx="11"/>
          </p:nvPr>
        </p:nvSpPr>
        <p:spPr/>
        <p:txBody>
          <a:bodyPr/>
          <a:lstStyle/>
          <a:p>
            <a:endParaRPr lang="en-TT"/>
          </a:p>
        </p:txBody>
      </p:sp>
      <p:sp>
        <p:nvSpPr>
          <p:cNvPr id="7" name="Slide Number Placeholder 6">
            <a:extLst>
              <a:ext uri="{FF2B5EF4-FFF2-40B4-BE49-F238E27FC236}">
                <a16:creationId xmlns:a16="http://schemas.microsoft.com/office/drawing/2014/main" id="{CAC6A9DA-223E-4B0A-9C7A-AD630963676B}"/>
              </a:ext>
            </a:extLst>
          </p:cNvPr>
          <p:cNvSpPr>
            <a:spLocks noGrp="1"/>
          </p:cNvSpPr>
          <p:nvPr>
            <p:ph type="sldNum" sz="quarter" idx="12"/>
          </p:nvPr>
        </p:nvSpPr>
        <p:spPr/>
        <p:txBody>
          <a:bodyPr/>
          <a:lstStyle/>
          <a:p>
            <a:fld id="{D5BFCE79-23B6-4BF6-810C-B709169CEAE7}" type="slidenum">
              <a:rPr lang="en-TT" smtClean="0"/>
              <a:t>‹#›</a:t>
            </a:fld>
            <a:endParaRPr lang="en-TT"/>
          </a:p>
        </p:txBody>
      </p:sp>
    </p:spTree>
    <p:extLst>
      <p:ext uri="{BB962C8B-B14F-4D97-AF65-F5344CB8AC3E}">
        <p14:creationId xmlns:p14="http://schemas.microsoft.com/office/powerpoint/2010/main" val="4200896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9F998-C321-43B0-B98E-FA1E64C2D8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TT"/>
          </a:p>
        </p:txBody>
      </p:sp>
      <p:sp>
        <p:nvSpPr>
          <p:cNvPr id="3" name="Picture Placeholder 2">
            <a:extLst>
              <a:ext uri="{FF2B5EF4-FFF2-40B4-BE49-F238E27FC236}">
                <a16:creationId xmlns:a16="http://schemas.microsoft.com/office/drawing/2014/main" id="{BB75C574-0B03-42B5-ABA7-B0A301856E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TT"/>
          </a:p>
        </p:txBody>
      </p:sp>
      <p:sp>
        <p:nvSpPr>
          <p:cNvPr id="4" name="Text Placeholder 3">
            <a:extLst>
              <a:ext uri="{FF2B5EF4-FFF2-40B4-BE49-F238E27FC236}">
                <a16:creationId xmlns:a16="http://schemas.microsoft.com/office/drawing/2014/main" id="{E7E021AE-7E7E-406A-93A4-1A3AEAE18E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87281F-4CA6-4D7C-B0B8-9EC3291736EF}"/>
              </a:ext>
            </a:extLst>
          </p:cNvPr>
          <p:cNvSpPr>
            <a:spLocks noGrp="1"/>
          </p:cNvSpPr>
          <p:nvPr>
            <p:ph type="dt" sz="half" idx="10"/>
          </p:nvPr>
        </p:nvSpPr>
        <p:spPr/>
        <p:txBody>
          <a:bodyPr/>
          <a:lstStyle/>
          <a:p>
            <a:fld id="{06BD47A4-7943-4FAC-A701-944636227664}" type="datetimeFigureOut">
              <a:rPr lang="en-TT" smtClean="0"/>
              <a:t>07/02/2021</a:t>
            </a:fld>
            <a:endParaRPr lang="en-TT"/>
          </a:p>
        </p:txBody>
      </p:sp>
      <p:sp>
        <p:nvSpPr>
          <p:cNvPr id="6" name="Footer Placeholder 5">
            <a:extLst>
              <a:ext uri="{FF2B5EF4-FFF2-40B4-BE49-F238E27FC236}">
                <a16:creationId xmlns:a16="http://schemas.microsoft.com/office/drawing/2014/main" id="{4F22915D-9DD5-4C97-81FB-3EF2C8534A47}"/>
              </a:ext>
            </a:extLst>
          </p:cNvPr>
          <p:cNvSpPr>
            <a:spLocks noGrp="1"/>
          </p:cNvSpPr>
          <p:nvPr>
            <p:ph type="ftr" sz="quarter" idx="11"/>
          </p:nvPr>
        </p:nvSpPr>
        <p:spPr/>
        <p:txBody>
          <a:bodyPr/>
          <a:lstStyle/>
          <a:p>
            <a:endParaRPr lang="en-TT"/>
          </a:p>
        </p:txBody>
      </p:sp>
      <p:sp>
        <p:nvSpPr>
          <p:cNvPr id="7" name="Slide Number Placeholder 6">
            <a:extLst>
              <a:ext uri="{FF2B5EF4-FFF2-40B4-BE49-F238E27FC236}">
                <a16:creationId xmlns:a16="http://schemas.microsoft.com/office/drawing/2014/main" id="{39187A5A-31BF-4FA8-958B-3B95553B09C0}"/>
              </a:ext>
            </a:extLst>
          </p:cNvPr>
          <p:cNvSpPr>
            <a:spLocks noGrp="1"/>
          </p:cNvSpPr>
          <p:nvPr>
            <p:ph type="sldNum" sz="quarter" idx="12"/>
          </p:nvPr>
        </p:nvSpPr>
        <p:spPr/>
        <p:txBody>
          <a:bodyPr/>
          <a:lstStyle/>
          <a:p>
            <a:fld id="{D5BFCE79-23B6-4BF6-810C-B709169CEAE7}" type="slidenum">
              <a:rPr lang="en-TT" smtClean="0"/>
              <a:t>‹#›</a:t>
            </a:fld>
            <a:endParaRPr lang="en-TT"/>
          </a:p>
        </p:txBody>
      </p:sp>
    </p:spTree>
    <p:extLst>
      <p:ext uri="{BB962C8B-B14F-4D97-AF65-F5344CB8AC3E}">
        <p14:creationId xmlns:p14="http://schemas.microsoft.com/office/powerpoint/2010/main" val="2538202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9EA50-B448-460A-9EC3-00C12717A3D5}"/>
              </a:ext>
            </a:extLst>
          </p:cNvPr>
          <p:cNvSpPr>
            <a:spLocks noGrp="1"/>
          </p:cNvSpPr>
          <p:nvPr>
            <p:ph type="title"/>
          </p:nvPr>
        </p:nvSpPr>
        <p:spPr/>
        <p:txBody>
          <a:bodyPr/>
          <a:lstStyle/>
          <a:p>
            <a:r>
              <a:rPr lang="en-US"/>
              <a:t>Click to edit Master title style</a:t>
            </a:r>
            <a:endParaRPr lang="en-TT"/>
          </a:p>
        </p:txBody>
      </p:sp>
      <p:sp>
        <p:nvSpPr>
          <p:cNvPr id="3" name="Vertical Text Placeholder 2">
            <a:extLst>
              <a:ext uri="{FF2B5EF4-FFF2-40B4-BE49-F238E27FC236}">
                <a16:creationId xmlns:a16="http://schemas.microsoft.com/office/drawing/2014/main" id="{871C6957-74B8-408C-9B53-E7AB462874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4" name="Date Placeholder 3">
            <a:extLst>
              <a:ext uri="{FF2B5EF4-FFF2-40B4-BE49-F238E27FC236}">
                <a16:creationId xmlns:a16="http://schemas.microsoft.com/office/drawing/2014/main" id="{20ABBCBE-45BB-4381-BD65-A6F5EB53F584}"/>
              </a:ext>
            </a:extLst>
          </p:cNvPr>
          <p:cNvSpPr>
            <a:spLocks noGrp="1"/>
          </p:cNvSpPr>
          <p:nvPr>
            <p:ph type="dt" sz="half" idx="10"/>
          </p:nvPr>
        </p:nvSpPr>
        <p:spPr/>
        <p:txBody>
          <a:bodyPr/>
          <a:lstStyle/>
          <a:p>
            <a:fld id="{06BD47A4-7943-4FAC-A701-944636227664}" type="datetimeFigureOut">
              <a:rPr lang="en-TT" smtClean="0"/>
              <a:t>07/02/2021</a:t>
            </a:fld>
            <a:endParaRPr lang="en-TT"/>
          </a:p>
        </p:txBody>
      </p:sp>
      <p:sp>
        <p:nvSpPr>
          <p:cNvPr id="5" name="Footer Placeholder 4">
            <a:extLst>
              <a:ext uri="{FF2B5EF4-FFF2-40B4-BE49-F238E27FC236}">
                <a16:creationId xmlns:a16="http://schemas.microsoft.com/office/drawing/2014/main" id="{51BB5E54-EB46-46BC-8A3F-5901B2F74391}"/>
              </a:ext>
            </a:extLst>
          </p:cNvPr>
          <p:cNvSpPr>
            <a:spLocks noGrp="1"/>
          </p:cNvSpPr>
          <p:nvPr>
            <p:ph type="ftr" sz="quarter" idx="11"/>
          </p:nvPr>
        </p:nvSpPr>
        <p:spPr/>
        <p:txBody>
          <a:bodyPr/>
          <a:lstStyle/>
          <a:p>
            <a:endParaRPr lang="en-TT"/>
          </a:p>
        </p:txBody>
      </p:sp>
      <p:sp>
        <p:nvSpPr>
          <p:cNvPr id="6" name="Slide Number Placeholder 5">
            <a:extLst>
              <a:ext uri="{FF2B5EF4-FFF2-40B4-BE49-F238E27FC236}">
                <a16:creationId xmlns:a16="http://schemas.microsoft.com/office/drawing/2014/main" id="{34986190-E6A4-4F02-A051-E9B083C65692}"/>
              </a:ext>
            </a:extLst>
          </p:cNvPr>
          <p:cNvSpPr>
            <a:spLocks noGrp="1"/>
          </p:cNvSpPr>
          <p:nvPr>
            <p:ph type="sldNum" sz="quarter" idx="12"/>
          </p:nvPr>
        </p:nvSpPr>
        <p:spPr/>
        <p:txBody>
          <a:bodyPr/>
          <a:lstStyle/>
          <a:p>
            <a:fld id="{D5BFCE79-23B6-4BF6-810C-B709169CEAE7}" type="slidenum">
              <a:rPr lang="en-TT" smtClean="0"/>
              <a:t>‹#›</a:t>
            </a:fld>
            <a:endParaRPr lang="en-TT"/>
          </a:p>
        </p:txBody>
      </p:sp>
    </p:spTree>
    <p:extLst>
      <p:ext uri="{BB962C8B-B14F-4D97-AF65-F5344CB8AC3E}">
        <p14:creationId xmlns:p14="http://schemas.microsoft.com/office/powerpoint/2010/main" val="3030226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D3A61E-7B84-45A3-B8EE-389B45FFC98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TT"/>
          </a:p>
        </p:txBody>
      </p:sp>
      <p:sp>
        <p:nvSpPr>
          <p:cNvPr id="3" name="Vertical Text Placeholder 2">
            <a:extLst>
              <a:ext uri="{FF2B5EF4-FFF2-40B4-BE49-F238E27FC236}">
                <a16:creationId xmlns:a16="http://schemas.microsoft.com/office/drawing/2014/main" id="{2D6FA3A6-A4CB-433D-BB50-DFFC4637F41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4" name="Date Placeholder 3">
            <a:extLst>
              <a:ext uri="{FF2B5EF4-FFF2-40B4-BE49-F238E27FC236}">
                <a16:creationId xmlns:a16="http://schemas.microsoft.com/office/drawing/2014/main" id="{5859A385-F3C4-4560-9407-52E90EC87C35}"/>
              </a:ext>
            </a:extLst>
          </p:cNvPr>
          <p:cNvSpPr>
            <a:spLocks noGrp="1"/>
          </p:cNvSpPr>
          <p:nvPr>
            <p:ph type="dt" sz="half" idx="10"/>
          </p:nvPr>
        </p:nvSpPr>
        <p:spPr/>
        <p:txBody>
          <a:bodyPr/>
          <a:lstStyle/>
          <a:p>
            <a:fld id="{06BD47A4-7943-4FAC-A701-944636227664}" type="datetimeFigureOut">
              <a:rPr lang="en-TT" smtClean="0"/>
              <a:t>07/02/2021</a:t>
            </a:fld>
            <a:endParaRPr lang="en-TT"/>
          </a:p>
        </p:txBody>
      </p:sp>
      <p:sp>
        <p:nvSpPr>
          <p:cNvPr id="5" name="Footer Placeholder 4">
            <a:extLst>
              <a:ext uri="{FF2B5EF4-FFF2-40B4-BE49-F238E27FC236}">
                <a16:creationId xmlns:a16="http://schemas.microsoft.com/office/drawing/2014/main" id="{84560552-D330-47BC-B240-5FC2764BB5C6}"/>
              </a:ext>
            </a:extLst>
          </p:cNvPr>
          <p:cNvSpPr>
            <a:spLocks noGrp="1"/>
          </p:cNvSpPr>
          <p:nvPr>
            <p:ph type="ftr" sz="quarter" idx="11"/>
          </p:nvPr>
        </p:nvSpPr>
        <p:spPr/>
        <p:txBody>
          <a:bodyPr/>
          <a:lstStyle/>
          <a:p>
            <a:endParaRPr lang="en-TT"/>
          </a:p>
        </p:txBody>
      </p:sp>
      <p:sp>
        <p:nvSpPr>
          <p:cNvPr id="6" name="Slide Number Placeholder 5">
            <a:extLst>
              <a:ext uri="{FF2B5EF4-FFF2-40B4-BE49-F238E27FC236}">
                <a16:creationId xmlns:a16="http://schemas.microsoft.com/office/drawing/2014/main" id="{E891B56A-BA7A-42C5-8BA1-E07172F4E78F}"/>
              </a:ext>
            </a:extLst>
          </p:cNvPr>
          <p:cNvSpPr>
            <a:spLocks noGrp="1"/>
          </p:cNvSpPr>
          <p:nvPr>
            <p:ph type="sldNum" sz="quarter" idx="12"/>
          </p:nvPr>
        </p:nvSpPr>
        <p:spPr/>
        <p:txBody>
          <a:bodyPr/>
          <a:lstStyle/>
          <a:p>
            <a:fld id="{D5BFCE79-23B6-4BF6-810C-B709169CEAE7}" type="slidenum">
              <a:rPr lang="en-TT" smtClean="0"/>
              <a:t>‹#›</a:t>
            </a:fld>
            <a:endParaRPr lang="en-TT"/>
          </a:p>
        </p:txBody>
      </p:sp>
    </p:spTree>
    <p:extLst>
      <p:ext uri="{BB962C8B-B14F-4D97-AF65-F5344CB8AC3E}">
        <p14:creationId xmlns:p14="http://schemas.microsoft.com/office/powerpoint/2010/main" val="35937359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7" name="squares"/>
          <p:cNvGrpSpPr/>
          <p:nvPr/>
        </p:nvGrpSpPr>
        <p:grpSpPr>
          <a:xfrm>
            <a:off x="0" y="1135744"/>
            <a:ext cx="1622755" cy="799981"/>
            <a:chOff x="0" y="452558"/>
            <a:chExt cx="914400" cy="524182"/>
          </a:xfrm>
        </p:grpSpPr>
        <p:sp>
          <p:nvSpPr>
            <p:cNvPr id="8" name="Rounded Rectangle 7"/>
            <p:cNvSpPr/>
            <p:nvPr/>
          </p:nvSpPr>
          <p:spPr>
            <a:xfrm>
              <a:off x="591671" y="452558"/>
              <a:ext cx="322729" cy="5241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a:p>
          </p:txBody>
        </p:sp>
        <p:sp>
          <p:nvSpPr>
            <p:cNvPr id="9" name="Rounded Rectangle 8"/>
            <p:cNvSpPr/>
            <p:nvPr/>
          </p:nvSpPr>
          <p:spPr>
            <a:xfrm>
              <a:off x="215154" y="452558"/>
              <a:ext cx="322729" cy="5241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a:p>
          </p:txBody>
        </p:sp>
        <p:sp>
          <p:nvSpPr>
            <p:cNvPr id="10" name="Round Same Side Corner Rectangle 9"/>
            <p:cNvSpPr/>
            <p:nvPr/>
          </p:nvSpPr>
          <p:spPr>
            <a:xfrm rot="5400000">
              <a:off x="-181408" y="633966"/>
              <a:ext cx="524182" cy="161366"/>
            </a:xfrm>
            <a:prstGeom prst="round2SameRect">
              <a:avLst>
                <a:gd name="adj1" fmla="val 29167"/>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a:p>
          </p:txBody>
        </p:sp>
      </p:grpSp>
      <p:sp>
        <p:nvSpPr>
          <p:cNvPr id="2" name="Title 1"/>
          <p:cNvSpPr>
            <a:spLocks noGrp="1"/>
          </p:cNvSpPr>
          <p:nvPr>
            <p:ph type="ctrTitle"/>
          </p:nvPr>
        </p:nvSpPr>
        <p:spPr>
          <a:xfrm>
            <a:off x="1828801" y="362396"/>
            <a:ext cx="9144000" cy="1676400"/>
          </a:xfrm>
        </p:spPr>
        <p:txBody>
          <a:bodyPr>
            <a:noAutofit/>
          </a:bodyPr>
          <a:lstStyle>
            <a:lvl1pPr>
              <a:lnSpc>
                <a:spcPct val="80000"/>
              </a:lnSpc>
              <a:defRPr sz="6000"/>
            </a:lvl1pPr>
          </a:lstStyle>
          <a:p>
            <a:r>
              <a:rPr lang="en-US"/>
              <a:t>Click to edit Master title style</a:t>
            </a:r>
            <a:endParaRPr/>
          </a:p>
        </p:txBody>
      </p:sp>
      <p:sp>
        <p:nvSpPr>
          <p:cNvPr id="3" name="Subtitle 2"/>
          <p:cNvSpPr>
            <a:spLocks noGrp="1"/>
          </p:cNvSpPr>
          <p:nvPr>
            <p:ph type="subTitle" idx="1"/>
          </p:nvPr>
        </p:nvSpPr>
        <p:spPr>
          <a:xfrm>
            <a:off x="1828801" y="2089595"/>
            <a:ext cx="9144000" cy="886344"/>
          </a:xfrm>
        </p:spPr>
        <p:txBody>
          <a:bodyPr>
            <a:normAutofit/>
          </a:bodyPr>
          <a:lstStyle>
            <a:lvl1pPr marL="0" indent="0" algn="l">
              <a:buNone/>
              <a:defRPr sz="2800">
                <a:solidFill>
                  <a:schemeClr val="accent1">
                    <a:lumMod val="7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A7209051-6E81-43E8-9099-FF6A0C3DCFE8}" type="datetime1">
              <a:rPr lang="en-US"/>
              <a:t>2/7/2021</a:t>
            </a:fld>
            <a:endParaRPr/>
          </a:p>
        </p:txBody>
      </p:sp>
      <p:sp>
        <p:nvSpPr>
          <p:cNvPr id="6" name="Slide Number Placeholder 5"/>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2539158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0CC3EA6D-DF0B-4D4B-B359-5F1D1D0E30A4}" type="datetime1">
              <a:rPr lang="en-US"/>
              <a:t>2/7/2021</a:t>
            </a:fld>
            <a:endParaRPr/>
          </a:p>
        </p:txBody>
      </p:sp>
      <p:sp>
        <p:nvSpPr>
          <p:cNvPr id="6" name="Slide Number Placeholder 5"/>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1925135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squares"/>
          <p:cNvGrpSpPr/>
          <p:nvPr/>
        </p:nvGrpSpPr>
        <p:grpSpPr>
          <a:xfrm>
            <a:off x="0" y="3124415"/>
            <a:ext cx="1622755" cy="805061"/>
            <a:chOff x="0" y="2343311"/>
            <a:chExt cx="1217066" cy="603796"/>
          </a:xfrm>
        </p:grpSpPr>
        <p:sp>
          <p:nvSpPr>
            <p:cNvPr id="8" name="Rounded Rectangle 7"/>
            <p:cNvSpPr/>
            <p:nvPr/>
          </p:nvSpPr>
          <p:spPr>
            <a:xfrm>
              <a:off x="787514" y="2347123"/>
              <a:ext cx="429552" cy="59998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a:p>
          </p:txBody>
        </p:sp>
        <p:sp>
          <p:nvSpPr>
            <p:cNvPr id="9" name="Rounded Rectangle 8"/>
            <p:cNvSpPr/>
            <p:nvPr/>
          </p:nvSpPr>
          <p:spPr>
            <a:xfrm>
              <a:off x="286370" y="2347123"/>
              <a:ext cx="429552" cy="59998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a:p>
          </p:txBody>
        </p:sp>
        <p:sp>
          <p:nvSpPr>
            <p:cNvPr id="10" name="Round Same Side Corner Rectangle 9"/>
            <p:cNvSpPr/>
            <p:nvPr/>
          </p:nvSpPr>
          <p:spPr>
            <a:xfrm rot="5400000">
              <a:off x="-192604" y="2535915"/>
              <a:ext cx="599986" cy="214778"/>
            </a:xfrm>
            <a:prstGeom prst="round2SameRect">
              <a:avLst>
                <a:gd name="adj1" fmla="val 29167"/>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a:p>
          </p:txBody>
        </p:sp>
      </p:grpSp>
      <p:grpSp>
        <p:nvGrpSpPr>
          <p:cNvPr id="19" name="bottom graphic"/>
          <p:cNvGrpSpPr/>
          <p:nvPr/>
        </p:nvGrpSpPr>
        <p:grpSpPr>
          <a:xfrm>
            <a:off x="1" y="5409217"/>
            <a:ext cx="12192000" cy="1462483"/>
            <a:chOff x="0" y="4056912"/>
            <a:chExt cx="9144000" cy="1096862"/>
          </a:xfrm>
        </p:grpSpPr>
        <p:sp>
          <p:nvSpPr>
            <p:cNvPr id="20" name="Freeform 19"/>
            <p:cNvSpPr/>
            <p:nvPr/>
          </p:nvSpPr>
          <p:spPr bwMode="ltGray">
            <a:xfrm rot="5400000">
              <a:off x="4119794" y="119293"/>
              <a:ext cx="904412" cy="9144000"/>
            </a:xfrm>
            <a:custGeom>
              <a:avLst/>
              <a:gdLst/>
              <a:ahLst/>
              <a:cxnLst/>
              <a:rect l="l" t="t" r="r" b="b"/>
              <a:pathLst>
                <a:path w="904412" h="9144000">
                  <a:moveTo>
                    <a:pt x="0" y="0"/>
                  </a:moveTo>
                  <a:lnTo>
                    <a:pt x="904412" y="0"/>
                  </a:lnTo>
                  <a:lnTo>
                    <a:pt x="904412" y="9144000"/>
                  </a:lnTo>
                  <a:lnTo>
                    <a:pt x="391235" y="9144000"/>
                  </a:lnTo>
                  <a:cubicBezTo>
                    <a:pt x="445385" y="6730684"/>
                    <a:pt x="250230" y="1995757"/>
                    <a:pt x="0" y="0"/>
                  </a:cubicBezTo>
                  <a:close/>
                </a:path>
              </a:pathLst>
            </a:cu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a:p>
          </p:txBody>
        </p:sp>
        <p:sp>
          <p:nvSpPr>
            <p:cNvPr id="21" name="Rectangle 72"/>
            <p:cNvSpPr/>
            <p:nvPr/>
          </p:nvSpPr>
          <p:spPr bwMode="ltGray">
            <a:xfrm rot="5400000">
              <a:off x="4023569" y="33343"/>
              <a:ext cx="1096862" cy="9144000"/>
            </a:xfrm>
            <a:custGeom>
              <a:avLst/>
              <a:gdLst/>
              <a:ahLst/>
              <a:cxnLst/>
              <a:rect l="l" t="t" r="r" b="b"/>
              <a:pathLst>
                <a:path w="1096862" h="9144000">
                  <a:moveTo>
                    <a:pt x="1096861" y="9136375"/>
                  </a:moveTo>
                  <a:lnTo>
                    <a:pt x="1096861" y="0"/>
                  </a:lnTo>
                  <a:lnTo>
                    <a:pt x="1096862" y="0"/>
                  </a:lnTo>
                  <a:lnTo>
                    <a:pt x="1096862" y="9136375"/>
                  </a:lnTo>
                  <a:close/>
                  <a:moveTo>
                    <a:pt x="0" y="0"/>
                  </a:moveTo>
                  <a:lnTo>
                    <a:pt x="142171" y="0"/>
                  </a:lnTo>
                  <a:cubicBezTo>
                    <a:pt x="214017" y="532804"/>
                    <a:pt x="281641" y="1260834"/>
                    <a:pt x="340913" y="2087809"/>
                  </a:cubicBezTo>
                  <a:cubicBezTo>
                    <a:pt x="492781" y="4358443"/>
                    <a:pt x="587048" y="7374964"/>
                    <a:pt x="547354" y="9144000"/>
                  </a:cubicBezTo>
                  <a:lnTo>
                    <a:pt x="452132" y="9144000"/>
                  </a:lnTo>
                  <a:cubicBezTo>
                    <a:pt x="484963" y="4670358"/>
                    <a:pt x="240277" y="2482661"/>
                    <a:pt x="0" y="0"/>
                  </a:cubicBez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sz="1800"/>
            </a:p>
          </p:txBody>
        </p:sp>
      </p:grpSp>
      <p:sp>
        <p:nvSpPr>
          <p:cNvPr id="2" name="Title 1"/>
          <p:cNvSpPr>
            <a:spLocks noGrp="1"/>
          </p:cNvSpPr>
          <p:nvPr>
            <p:ph type="title"/>
          </p:nvPr>
        </p:nvSpPr>
        <p:spPr>
          <a:xfrm>
            <a:off x="1828801" y="1932519"/>
            <a:ext cx="9144000" cy="2105367"/>
          </a:xfrm>
        </p:spPr>
        <p:txBody>
          <a:bodyPr anchor="b">
            <a:normAutofit/>
          </a:bodyPr>
          <a:lstStyle>
            <a:lvl1pPr algn="l">
              <a:defRPr sz="6000" b="0" cap="none" baseline="0"/>
            </a:lvl1pPr>
          </a:lstStyle>
          <a:p>
            <a:r>
              <a:rPr lang="en-US"/>
              <a:t>Click to edit Master title style</a:t>
            </a:r>
            <a:endParaRPr/>
          </a:p>
        </p:txBody>
      </p:sp>
      <p:sp>
        <p:nvSpPr>
          <p:cNvPr id="3" name="Text Placeholder 2"/>
          <p:cNvSpPr>
            <a:spLocks noGrp="1"/>
          </p:cNvSpPr>
          <p:nvPr>
            <p:ph type="body" idx="1"/>
          </p:nvPr>
        </p:nvSpPr>
        <p:spPr>
          <a:xfrm>
            <a:off x="1828801" y="4084265"/>
            <a:ext cx="9144000" cy="933297"/>
          </a:xfrm>
        </p:spPr>
        <p:txBody>
          <a:bodyPr anchor="t">
            <a:normAutofit/>
          </a:bodyPr>
          <a:lstStyle>
            <a:lvl1pPr marL="0" indent="0">
              <a:buNone/>
              <a:defRPr sz="2800">
                <a:solidFill>
                  <a:schemeClr val="accent1">
                    <a:lumMod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77EDB99-15BC-4479-BAC5-1E502E66917A}" type="datetime1">
              <a:rPr lang="en-US"/>
              <a:t>2/7/2021</a:t>
            </a:fld>
            <a:endParaRPr/>
          </a:p>
        </p:txBody>
      </p:sp>
      <p:sp>
        <p:nvSpPr>
          <p:cNvPr id="6" name="Slide Number Placeholder 5"/>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211869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41709" y="152400"/>
            <a:ext cx="9753600" cy="1295400"/>
          </a:xfrm>
        </p:spPr>
        <p:txBody>
          <a:bodyPr/>
          <a:lstStyle/>
          <a:p>
            <a:r>
              <a:rPr lang="en-US"/>
              <a:t>Click to edit Master title style</a:t>
            </a:r>
            <a:endParaRPr/>
          </a:p>
        </p:txBody>
      </p:sp>
      <p:sp>
        <p:nvSpPr>
          <p:cNvPr id="3" name="Content Placeholder 2"/>
          <p:cNvSpPr>
            <a:spLocks noGrp="1"/>
          </p:cNvSpPr>
          <p:nvPr>
            <p:ph sz="half" idx="1"/>
          </p:nvPr>
        </p:nvSpPr>
        <p:spPr>
          <a:xfrm>
            <a:off x="1141709" y="1600200"/>
            <a:ext cx="4876800" cy="457200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095999" y="1600200"/>
            <a:ext cx="4876800" cy="457200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4067C2A3-CD19-48AB-9F64-ECCF75182EDD}" type="datetime1">
              <a:rPr lang="en-US"/>
              <a:t>2/7/2021</a:t>
            </a:fld>
            <a:endParaRPr/>
          </a:p>
        </p:txBody>
      </p:sp>
      <p:sp>
        <p:nvSpPr>
          <p:cNvPr id="7" name="Slide Number Placeholder 6"/>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2286855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709" y="152400"/>
            <a:ext cx="9753600" cy="1295400"/>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141709" y="1524001"/>
            <a:ext cx="4876800" cy="816429"/>
          </a:xfrm>
        </p:spPr>
        <p:txBody>
          <a:bodyPr anchor="ctr">
            <a:normAutofit/>
          </a:bodyPr>
          <a:lstStyle>
            <a:lvl1pPr marL="0" indent="0">
              <a:buNone/>
              <a:defRPr sz="2800" b="0">
                <a:solidFill>
                  <a:schemeClr val="accent1">
                    <a:lumMod val="75000"/>
                  </a:schemeClr>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Edit Master text styles</a:t>
            </a:r>
          </a:p>
        </p:txBody>
      </p:sp>
      <p:sp>
        <p:nvSpPr>
          <p:cNvPr id="4" name="Content Placeholder 3"/>
          <p:cNvSpPr>
            <a:spLocks noGrp="1"/>
          </p:cNvSpPr>
          <p:nvPr>
            <p:ph sz="half" idx="2"/>
          </p:nvPr>
        </p:nvSpPr>
        <p:spPr>
          <a:xfrm>
            <a:off x="1141709" y="2413001"/>
            <a:ext cx="4876800" cy="3759199"/>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baseline="0"/>
            </a:lvl8pPr>
            <a:lvl9pPr>
              <a:defRPr sz="20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095999" y="1524001"/>
            <a:ext cx="4876800" cy="816429"/>
          </a:xfrm>
        </p:spPr>
        <p:txBody>
          <a:bodyPr anchor="ctr">
            <a:normAutofit/>
          </a:bodyPr>
          <a:lstStyle>
            <a:lvl1pPr marL="0" indent="0">
              <a:buNone/>
              <a:defRPr sz="2800" b="0">
                <a:solidFill>
                  <a:schemeClr val="accent1">
                    <a:lumMod val="75000"/>
                  </a:schemeClr>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Edit Master text styles</a:t>
            </a:r>
          </a:p>
        </p:txBody>
      </p:sp>
      <p:sp>
        <p:nvSpPr>
          <p:cNvPr id="6" name="Content Placeholder 5"/>
          <p:cNvSpPr>
            <a:spLocks noGrp="1"/>
          </p:cNvSpPr>
          <p:nvPr>
            <p:ph sz="quarter" idx="4"/>
          </p:nvPr>
        </p:nvSpPr>
        <p:spPr>
          <a:xfrm>
            <a:off x="6095999" y="2413001"/>
            <a:ext cx="4876800" cy="3759199"/>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baseline="0"/>
            </a:lvl8pPr>
            <a:lvl9pPr>
              <a:defRPr sz="20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0363E8C1-7C87-4705-AB97-8CD17D208E3F}" type="datetime1">
              <a:rPr lang="en-US"/>
              <a:t>2/7/2021</a:t>
            </a:fld>
            <a:endParaRPr/>
          </a:p>
        </p:txBody>
      </p:sp>
      <p:sp>
        <p:nvSpPr>
          <p:cNvPr id="9" name="Slide Number Placeholder 8"/>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2138217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E20C624E-DF92-4841-B9B9-DD11AA239B85}" type="datetime1">
              <a:rPr lang="en-US"/>
              <a:t>2/7/2021</a:t>
            </a:fld>
            <a:endParaRPr/>
          </a:p>
        </p:txBody>
      </p:sp>
      <p:sp>
        <p:nvSpPr>
          <p:cNvPr id="5" name="Slide Number Placeholder 4"/>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277935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8" name="bottom graphic"/>
          <p:cNvGrpSpPr/>
          <p:nvPr/>
        </p:nvGrpSpPr>
        <p:grpSpPr>
          <a:xfrm>
            <a:off x="1" y="5409217"/>
            <a:ext cx="12192000" cy="1462483"/>
            <a:chOff x="0" y="4056912"/>
            <a:chExt cx="9144000" cy="1096862"/>
          </a:xfrm>
        </p:grpSpPr>
        <p:sp>
          <p:nvSpPr>
            <p:cNvPr id="9" name="Freeform 8"/>
            <p:cNvSpPr/>
            <p:nvPr/>
          </p:nvSpPr>
          <p:spPr bwMode="ltGray">
            <a:xfrm rot="5400000">
              <a:off x="4119794" y="119293"/>
              <a:ext cx="904412" cy="9144000"/>
            </a:xfrm>
            <a:custGeom>
              <a:avLst/>
              <a:gdLst/>
              <a:ahLst/>
              <a:cxnLst/>
              <a:rect l="l" t="t" r="r" b="b"/>
              <a:pathLst>
                <a:path w="904412" h="9144000">
                  <a:moveTo>
                    <a:pt x="0" y="0"/>
                  </a:moveTo>
                  <a:lnTo>
                    <a:pt x="904412" y="0"/>
                  </a:lnTo>
                  <a:lnTo>
                    <a:pt x="904412" y="9144000"/>
                  </a:lnTo>
                  <a:lnTo>
                    <a:pt x="391235" y="9144000"/>
                  </a:lnTo>
                  <a:cubicBezTo>
                    <a:pt x="445385" y="6730684"/>
                    <a:pt x="250230" y="1995757"/>
                    <a:pt x="0" y="0"/>
                  </a:cubicBezTo>
                  <a:close/>
                </a:path>
              </a:pathLst>
            </a:cu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a:p>
          </p:txBody>
        </p:sp>
        <p:sp>
          <p:nvSpPr>
            <p:cNvPr id="10" name="Rectangle 72"/>
            <p:cNvSpPr/>
            <p:nvPr/>
          </p:nvSpPr>
          <p:spPr bwMode="ltGray">
            <a:xfrm rot="5400000">
              <a:off x="4023569" y="33343"/>
              <a:ext cx="1096862" cy="9144000"/>
            </a:xfrm>
            <a:custGeom>
              <a:avLst/>
              <a:gdLst/>
              <a:ahLst/>
              <a:cxnLst/>
              <a:rect l="l" t="t" r="r" b="b"/>
              <a:pathLst>
                <a:path w="1096862" h="9144000">
                  <a:moveTo>
                    <a:pt x="1096861" y="9136375"/>
                  </a:moveTo>
                  <a:lnTo>
                    <a:pt x="1096861" y="0"/>
                  </a:lnTo>
                  <a:lnTo>
                    <a:pt x="1096862" y="0"/>
                  </a:lnTo>
                  <a:lnTo>
                    <a:pt x="1096862" y="9136375"/>
                  </a:lnTo>
                  <a:close/>
                  <a:moveTo>
                    <a:pt x="0" y="0"/>
                  </a:moveTo>
                  <a:lnTo>
                    <a:pt x="142171" y="0"/>
                  </a:lnTo>
                  <a:cubicBezTo>
                    <a:pt x="214017" y="532804"/>
                    <a:pt x="281641" y="1260834"/>
                    <a:pt x="340913" y="2087809"/>
                  </a:cubicBezTo>
                  <a:cubicBezTo>
                    <a:pt x="492781" y="4358443"/>
                    <a:pt x="587048" y="7374964"/>
                    <a:pt x="547354" y="9144000"/>
                  </a:cubicBezTo>
                  <a:lnTo>
                    <a:pt x="452132" y="9144000"/>
                  </a:lnTo>
                  <a:cubicBezTo>
                    <a:pt x="484963" y="4670358"/>
                    <a:pt x="240277" y="2482661"/>
                    <a:pt x="0" y="0"/>
                  </a:cubicBez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sz="1800"/>
            </a:p>
          </p:txBody>
        </p:sp>
      </p:grpSp>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FBDA3AE1-4360-4D5B-BDBC-656B872DD533}" type="datetime1">
              <a:rPr lang="en-US"/>
              <a:t>2/7/2021</a:t>
            </a:fld>
            <a:endParaRPr/>
          </a:p>
        </p:txBody>
      </p:sp>
      <p:sp>
        <p:nvSpPr>
          <p:cNvPr id="4" name="Slide Number Placeholder 3"/>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4187911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lvl1pPr algn="l">
              <a:defRPr sz="3600" b="0"/>
            </a:lvl1pPr>
          </a:lstStyle>
          <a:p>
            <a:r>
              <a:rPr lang="en-US"/>
              <a:t>Click to edit Master title style</a:t>
            </a:r>
            <a:endParaRPr/>
          </a:p>
        </p:txBody>
      </p:sp>
      <p:sp>
        <p:nvSpPr>
          <p:cNvPr id="3" name="Content Placeholder 2"/>
          <p:cNvSpPr>
            <a:spLocks noGrp="1"/>
          </p:cNvSpPr>
          <p:nvPr>
            <p:ph idx="1"/>
          </p:nvPr>
        </p:nvSpPr>
        <p:spPr>
          <a:xfrm>
            <a:off x="4876800" y="1600200"/>
            <a:ext cx="6096001" cy="457200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219200" y="1600202"/>
            <a:ext cx="3454400" cy="4571999"/>
          </a:xfrm>
        </p:spPr>
        <p:txBody>
          <a:bodyPr>
            <a:normAutofit/>
          </a:bodyPr>
          <a:lstStyle>
            <a:lvl1pPr marL="0" indent="0">
              <a:buNone/>
              <a:defRPr sz="2800">
                <a:solidFill>
                  <a:schemeClr val="accent1">
                    <a:lumMod val="75000"/>
                  </a:schemeClr>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20990708-46A4-4851-883E-8DFB8939107E}" type="datetime1">
              <a:rPr lang="en-US"/>
              <a:t>2/7/2021</a:t>
            </a:fld>
            <a:endParaRPr/>
          </a:p>
        </p:txBody>
      </p:sp>
      <p:sp>
        <p:nvSpPr>
          <p:cNvPr id="7" name="Slide Number Placeholder 6"/>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1474113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lvl1pPr algn="l">
              <a:defRPr sz="36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219205" y="1600200"/>
            <a:ext cx="6705596" cy="3657600"/>
          </a:xfrm>
          <a:prstGeom prst="roundRect">
            <a:avLst>
              <a:gd name="adj" fmla="val 3098"/>
            </a:avLst>
          </a:prstGeom>
        </p:spPr>
        <p:txBody>
          <a:bodyPr>
            <a:normAutofit/>
          </a:bodyPr>
          <a:lstStyle>
            <a:lvl1pPr marL="0" indent="0">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a:p>
        </p:txBody>
      </p:sp>
      <p:sp>
        <p:nvSpPr>
          <p:cNvPr id="4" name="Text Placeholder 3"/>
          <p:cNvSpPr>
            <a:spLocks noGrp="1"/>
          </p:cNvSpPr>
          <p:nvPr>
            <p:ph type="body" sz="half" idx="2"/>
          </p:nvPr>
        </p:nvSpPr>
        <p:spPr>
          <a:xfrm>
            <a:off x="8128000" y="1600200"/>
            <a:ext cx="2844800" cy="3759200"/>
          </a:xfrm>
        </p:spPr>
        <p:txBody>
          <a:bodyPr anchor="b">
            <a:normAutofit/>
          </a:bodyPr>
          <a:lstStyle>
            <a:lvl1pPr marL="0" indent="0">
              <a:buNone/>
              <a:defRPr sz="2800">
                <a:solidFill>
                  <a:schemeClr val="accent1">
                    <a:lumMod val="75000"/>
                  </a:schemeClr>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AE88EFFC-86AE-4294-A319-CAFC2651994B}" type="datetime1">
              <a:rPr lang="en-US"/>
              <a:t>2/7/2021</a:t>
            </a:fld>
            <a:endParaRPr/>
          </a:p>
        </p:txBody>
      </p:sp>
      <p:sp>
        <p:nvSpPr>
          <p:cNvPr id="7" name="Slide Number Placeholder 6"/>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1945321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EDCEAB04-7709-4C1E-A61A-74684A0170FC}" type="datetime1">
              <a:rPr lang="en-US"/>
              <a:t>2/7/2021</a:t>
            </a:fld>
            <a:endParaRPr/>
          </a:p>
        </p:txBody>
      </p:sp>
      <p:sp>
        <p:nvSpPr>
          <p:cNvPr id="6" name="Slide Number Placeholder 5"/>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742617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squares"/>
          <p:cNvGrpSpPr/>
          <p:nvPr/>
        </p:nvGrpSpPr>
        <p:grpSpPr>
          <a:xfrm rot="5400000">
            <a:off x="9585642" y="233796"/>
            <a:ext cx="1063300" cy="524183"/>
            <a:chOff x="0" y="452558"/>
            <a:chExt cx="914400" cy="524182"/>
          </a:xfrm>
        </p:grpSpPr>
        <p:sp>
          <p:nvSpPr>
            <p:cNvPr id="8" name="Rounded Rectangle 7"/>
            <p:cNvSpPr/>
            <p:nvPr/>
          </p:nvSpPr>
          <p:spPr>
            <a:xfrm>
              <a:off x="591671" y="452558"/>
              <a:ext cx="322729" cy="5241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a:p>
          </p:txBody>
        </p:sp>
        <p:sp>
          <p:nvSpPr>
            <p:cNvPr id="9" name="Rounded Rectangle 8"/>
            <p:cNvSpPr/>
            <p:nvPr/>
          </p:nvSpPr>
          <p:spPr>
            <a:xfrm>
              <a:off x="215154" y="452558"/>
              <a:ext cx="322729" cy="5241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a:p>
          </p:txBody>
        </p:sp>
        <p:sp>
          <p:nvSpPr>
            <p:cNvPr id="10" name="Round Same Side Corner Rectangle 9"/>
            <p:cNvSpPr/>
            <p:nvPr/>
          </p:nvSpPr>
          <p:spPr>
            <a:xfrm rot="5400000">
              <a:off x="-181408" y="633966"/>
              <a:ext cx="524182" cy="161366"/>
            </a:xfrm>
            <a:prstGeom prst="round2SameRect">
              <a:avLst>
                <a:gd name="adj1" fmla="val 29167"/>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a:p>
          </p:txBody>
        </p:sp>
      </p:grpSp>
      <p:grpSp>
        <p:nvGrpSpPr>
          <p:cNvPr id="15" name="bottom graphic"/>
          <p:cNvGrpSpPr/>
          <p:nvPr/>
        </p:nvGrpSpPr>
        <p:grpSpPr>
          <a:xfrm>
            <a:off x="1" y="5395518"/>
            <a:ext cx="12192000" cy="1462483"/>
            <a:chOff x="0" y="4046638"/>
            <a:chExt cx="9144000" cy="1096862"/>
          </a:xfrm>
        </p:grpSpPr>
        <p:sp>
          <p:nvSpPr>
            <p:cNvPr id="16" name="Freeform 15"/>
            <p:cNvSpPr/>
            <p:nvPr/>
          </p:nvSpPr>
          <p:spPr bwMode="ltGray">
            <a:xfrm rot="5400000">
              <a:off x="4119794" y="119293"/>
              <a:ext cx="904412" cy="9144000"/>
            </a:xfrm>
            <a:custGeom>
              <a:avLst/>
              <a:gdLst/>
              <a:ahLst/>
              <a:cxnLst/>
              <a:rect l="l" t="t" r="r" b="b"/>
              <a:pathLst>
                <a:path w="904412" h="9144000">
                  <a:moveTo>
                    <a:pt x="0" y="0"/>
                  </a:moveTo>
                  <a:lnTo>
                    <a:pt x="904412" y="0"/>
                  </a:lnTo>
                  <a:lnTo>
                    <a:pt x="904412" y="9144000"/>
                  </a:lnTo>
                  <a:lnTo>
                    <a:pt x="391235" y="9144000"/>
                  </a:lnTo>
                  <a:cubicBezTo>
                    <a:pt x="445385" y="6730684"/>
                    <a:pt x="250230" y="1995757"/>
                    <a:pt x="0" y="0"/>
                  </a:cubicBezTo>
                  <a:close/>
                </a:path>
              </a:pathLst>
            </a:cu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a:p>
          </p:txBody>
        </p:sp>
        <p:sp>
          <p:nvSpPr>
            <p:cNvPr id="17" name="Rectangle 72"/>
            <p:cNvSpPr/>
            <p:nvPr/>
          </p:nvSpPr>
          <p:spPr bwMode="ltGray">
            <a:xfrm rot="5400000">
              <a:off x="4023569" y="23069"/>
              <a:ext cx="1096862" cy="9144000"/>
            </a:xfrm>
            <a:custGeom>
              <a:avLst/>
              <a:gdLst/>
              <a:ahLst/>
              <a:cxnLst/>
              <a:rect l="l" t="t" r="r" b="b"/>
              <a:pathLst>
                <a:path w="1096862" h="9144000">
                  <a:moveTo>
                    <a:pt x="1096861" y="9136375"/>
                  </a:moveTo>
                  <a:lnTo>
                    <a:pt x="1096861" y="0"/>
                  </a:lnTo>
                  <a:lnTo>
                    <a:pt x="1096862" y="0"/>
                  </a:lnTo>
                  <a:lnTo>
                    <a:pt x="1096862" y="9136375"/>
                  </a:lnTo>
                  <a:close/>
                  <a:moveTo>
                    <a:pt x="0" y="0"/>
                  </a:moveTo>
                  <a:lnTo>
                    <a:pt x="142171" y="0"/>
                  </a:lnTo>
                  <a:cubicBezTo>
                    <a:pt x="214017" y="532804"/>
                    <a:pt x="281641" y="1260834"/>
                    <a:pt x="340913" y="2087809"/>
                  </a:cubicBezTo>
                  <a:cubicBezTo>
                    <a:pt x="492781" y="4358443"/>
                    <a:pt x="587048" y="7374964"/>
                    <a:pt x="547354" y="9144000"/>
                  </a:cubicBezTo>
                  <a:lnTo>
                    <a:pt x="452132" y="9144000"/>
                  </a:lnTo>
                  <a:cubicBezTo>
                    <a:pt x="484963" y="4670358"/>
                    <a:pt x="240277" y="2482661"/>
                    <a:pt x="0" y="0"/>
                  </a:cubicBez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sz="1800"/>
            </a:p>
          </p:txBody>
        </p:sp>
      </p:grpSp>
      <p:sp>
        <p:nvSpPr>
          <p:cNvPr id="2" name="Vertical Title 1"/>
          <p:cNvSpPr>
            <a:spLocks noGrp="1"/>
          </p:cNvSpPr>
          <p:nvPr>
            <p:ph type="title" orient="vert"/>
          </p:nvPr>
        </p:nvSpPr>
        <p:spPr>
          <a:xfrm>
            <a:off x="9753600" y="1150515"/>
            <a:ext cx="1828800" cy="5021685"/>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19200" y="1150515"/>
            <a:ext cx="8229600" cy="5021685"/>
          </a:xfrm>
        </p:spPr>
        <p:txBody>
          <a:bodyPr vert="eaVert"/>
          <a:lstStyle>
            <a:lvl5pPr>
              <a:defRPr/>
            </a:lvl5pPr>
            <a:lvl6pPr>
              <a:defRPr/>
            </a:lvl6pPr>
            <a:lvl7pPr>
              <a:defRPr/>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0C79BD0D-E0B1-4CED-AC65-708AC79EB9CD}" type="datetime1">
              <a:rPr lang="en-US"/>
              <a:t>2/7/2021</a:t>
            </a:fld>
            <a:endParaRPr/>
          </a:p>
        </p:txBody>
      </p:sp>
      <p:sp>
        <p:nvSpPr>
          <p:cNvPr id="6" name="Slide Number Placeholder 5"/>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198782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11A16D5-B720-43F8-8A38-3797B3DF3F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TT"/>
          </a:p>
        </p:txBody>
      </p:sp>
      <p:sp>
        <p:nvSpPr>
          <p:cNvPr id="3" name="Text Placeholder 2">
            <a:extLst>
              <a:ext uri="{FF2B5EF4-FFF2-40B4-BE49-F238E27FC236}">
                <a16:creationId xmlns:a16="http://schemas.microsoft.com/office/drawing/2014/main" id="{E6349901-48D0-4408-A7BA-1796F3800B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4" name="Date Placeholder 3">
            <a:extLst>
              <a:ext uri="{FF2B5EF4-FFF2-40B4-BE49-F238E27FC236}">
                <a16:creationId xmlns:a16="http://schemas.microsoft.com/office/drawing/2014/main" id="{587947CE-ABBC-4628-8A07-A147D09BC6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D47A4-7943-4FAC-A701-944636227664}" type="datetimeFigureOut">
              <a:rPr lang="en-TT" smtClean="0"/>
              <a:t>07/02/2021</a:t>
            </a:fld>
            <a:endParaRPr lang="en-TT"/>
          </a:p>
        </p:txBody>
      </p:sp>
      <p:sp>
        <p:nvSpPr>
          <p:cNvPr id="5" name="Footer Placeholder 4">
            <a:extLst>
              <a:ext uri="{FF2B5EF4-FFF2-40B4-BE49-F238E27FC236}">
                <a16:creationId xmlns:a16="http://schemas.microsoft.com/office/drawing/2014/main" id="{637A471A-1277-45B7-8DE9-219D7845EA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TT"/>
          </a:p>
        </p:txBody>
      </p:sp>
      <p:sp>
        <p:nvSpPr>
          <p:cNvPr id="6" name="Slide Number Placeholder 5">
            <a:extLst>
              <a:ext uri="{FF2B5EF4-FFF2-40B4-BE49-F238E27FC236}">
                <a16:creationId xmlns:a16="http://schemas.microsoft.com/office/drawing/2014/main" id="{69D20FF2-307C-46C9-9743-2B9DD6DDA1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BFCE79-23B6-4BF6-810C-B709169CEAE7}" type="slidenum">
              <a:rPr lang="en-TT" smtClean="0"/>
              <a:t>‹#›</a:t>
            </a:fld>
            <a:endParaRPr lang="en-TT"/>
          </a:p>
        </p:txBody>
      </p:sp>
    </p:spTree>
    <p:extLst>
      <p:ext uri="{BB962C8B-B14F-4D97-AF65-F5344CB8AC3E}">
        <p14:creationId xmlns:p14="http://schemas.microsoft.com/office/powerpoint/2010/main" val="2087868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1" name="bottom graphic"/>
          <p:cNvGrpSpPr/>
          <p:nvPr/>
        </p:nvGrpSpPr>
        <p:grpSpPr>
          <a:xfrm>
            <a:off x="1" y="5409217"/>
            <a:ext cx="12192000" cy="1462483"/>
            <a:chOff x="0" y="4056912"/>
            <a:chExt cx="9144000" cy="1096862"/>
          </a:xfrm>
        </p:grpSpPr>
        <p:sp>
          <p:nvSpPr>
            <p:cNvPr id="21" name="Freeform 20"/>
            <p:cNvSpPr/>
            <p:nvPr/>
          </p:nvSpPr>
          <p:spPr bwMode="ltGray">
            <a:xfrm rot="5400000">
              <a:off x="4119794" y="119293"/>
              <a:ext cx="904412" cy="9144000"/>
            </a:xfrm>
            <a:custGeom>
              <a:avLst/>
              <a:gdLst/>
              <a:ahLst/>
              <a:cxnLst/>
              <a:rect l="l" t="t" r="r" b="b"/>
              <a:pathLst>
                <a:path w="904412" h="9144000">
                  <a:moveTo>
                    <a:pt x="0" y="0"/>
                  </a:moveTo>
                  <a:lnTo>
                    <a:pt x="904412" y="0"/>
                  </a:lnTo>
                  <a:lnTo>
                    <a:pt x="904412" y="9144000"/>
                  </a:lnTo>
                  <a:lnTo>
                    <a:pt x="391235" y="9144000"/>
                  </a:lnTo>
                  <a:cubicBezTo>
                    <a:pt x="445385" y="6730684"/>
                    <a:pt x="250230" y="1995757"/>
                    <a:pt x="0" y="0"/>
                  </a:cubicBezTo>
                  <a:close/>
                </a:path>
              </a:pathLst>
            </a:cu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a:p>
          </p:txBody>
        </p:sp>
        <p:sp>
          <p:nvSpPr>
            <p:cNvPr id="18" name="Rectangle 72"/>
            <p:cNvSpPr/>
            <p:nvPr/>
          </p:nvSpPr>
          <p:spPr bwMode="ltGray">
            <a:xfrm rot="5400000">
              <a:off x="4023569" y="33343"/>
              <a:ext cx="1096862" cy="9144000"/>
            </a:xfrm>
            <a:custGeom>
              <a:avLst/>
              <a:gdLst/>
              <a:ahLst/>
              <a:cxnLst/>
              <a:rect l="l" t="t" r="r" b="b"/>
              <a:pathLst>
                <a:path w="1096862" h="9144000">
                  <a:moveTo>
                    <a:pt x="1096861" y="9136375"/>
                  </a:moveTo>
                  <a:lnTo>
                    <a:pt x="1096861" y="0"/>
                  </a:lnTo>
                  <a:lnTo>
                    <a:pt x="1096862" y="0"/>
                  </a:lnTo>
                  <a:lnTo>
                    <a:pt x="1096862" y="9136375"/>
                  </a:lnTo>
                  <a:close/>
                  <a:moveTo>
                    <a:pt x="0" y="0"/>
                  </a:moveTo>
                  <a:lnTo>
                    <a:pt x="142171" y="0"/>
                  </a:lnTo>
                  <a:cubicBezTo>
                    <a:pt x="214017" y="532804"/>
                    <a:pt x="281641" y="1260834"/>
                    <a:pt x="340913" y="2087809"/>
                  </a:cubicBezTo>
                  <a:cubicBezTo>
                    <a:pt x="492781" y="4358443"/>
                    <a:pt x="587048" y="7374964"/>
                    <a:pt x="547354" y="9144000"/>
                  </a:cubicBezTo>
                  <a:lnTo>
                    <a:pt x="452132" y="9144000"/>
                  </a:lnTo>
                  <a:cubicBezTo>
                    <a:pt x="484963" y="4670358"/>
                    <a:pt x="240277" y="2482661"/>
                    <a:pt x="0" y="0"/>
                  </a:cubicBez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sz="1800"/>
            </a:p>
          </p:txBody>
        </p:sp>
      </p:grpSp>
      <p:grpSp>
        <p:nvGrpSpPr>
          <p:cNvPr id="7" name="squares"/>
          <p:cNvGrpSpPr/>
          <p:nvPr/>
        </p:nvGrpSpPr>
        <p:grpSpPr>
          <a:xfrm>
            <a:off x="1" y="800552"/>
            <a:ext cx="1063300" cy="524183"/>
            <a:chOff x="0" y="452558"/>
            <a:chExt cx="914400" cy="524182"/>
          </a:xfrm>
        </p:grpSpPr>
        <p:sp>
          <p:nvSpPr>
            <p:cNvPr id="8" name="Rounded Rectangle 7"/>
            <p:cNvSpPr/>
            <p:nvPr/>
          </p:nvSpPr>
          <p:spPr>
            <a:xfrm>
              <a:off x="591671" y="452558"/>
              <a:ext cx="322729" cy="5241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a:p>
          </p:txBody>
        </p:sp>
        <p:sp>
          <p:nvSpPr>
            <p:cNvPr id="9" name="Rounded Rectangle 8"/>
            <p:cNvSpPr/>
            <p:nvPr/>
          </p:nvSpPr>
          <p:spPr>
            <a:xfrm>
              <a:off x="215154" y="452558"/>
              <a:ext cx="322729" cy="5241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a:p>
          </p:txBody>
        </p:sp>
        <p:sp>
          <p:nvSpPr>
            <p:cNvPr id="10" name="Round Same Side Corner Rectangle 9"/>
            <p:cNvSpPr/>
            <p:nvPr/>
          </p:nvSpPr>
          <p:spPr>
            <a:xfrm rot="5400000">
              <a:off x="-181408" y="633966"/>
              <a:ext cx="524182" cy="161366"/>
            </a:xfrm>
            <a:prstGeom prst="round2SameRect">
              <a:avLst>
                <a:gd name="adj1" fmla="val 29167"/>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a:p>
          </p:txBody>
        </p:sp>
      </p:grpSp>
      <p:sp>
        <p:nvSpPr>
          <p:cNvPr id="2" name="Title Placeholder 1"/>
          <p:cNvSpPr>
            <a:spLocks noGrp="1"/>
          </p:cNvSpPr>
          <p:nvPr>
            <p:ph type="title"/>
          </p:nvPr>
        </p:nvSpPr>
        <p:spPr>
          <a:xfrm>
            <a:off x="1219201" y="152400"/>
            <a:ext cx="9753600" cy="1295400"/>
          </a:xfrm>
          <a:prstGeom prst="rect">
            <a:avLst/>
          </a:prstGeom>
        </p:spPr>
        <p:txBody>
          <a:bodyPr vert="horz" lIns="121899" tIns="60949" rIns="121899" bIns="60949" rtlCol="0" anchor="b">
            <a:normAutofit/>
          </a:bodyPr>
          <a:lstStyle/>
          <a:p>
            <a:r>
              <a:rPr lang="en-US"/>
              <a:t>Click to edit Master title style</a:t>
            </a:r>
            <a:endParaRPr/>
          </a:p>
        </p:txBody>
      </p:sp>
      <p:sp>
        <p:nvSpPr>
          <p:cNvPr id="3" name="Text Placeholder 2"/>
          <p:cNvSpPr>
            <a:spLocks noGrp="1"/>
          </p:cNvSpPr>
          <p:nvPr>
            <p:ph type="body" idx="1"/>
          </p:nvPr>
        </p:nvSpPr>
        <p:spPr>
          <a:xfrm>
            <a:off x="1219201" y="1600200"/>
            <a:ext cx="9753600" cy="4572000"/>
          </a:xfrm>
          <a:prstGeom prst="rect">
            <a:avLst/>
          </a:prstGeom>
        </p:spPr>
        <p:txBody>
          <a:bodyPr vert="horz" lIns="121899" tIns="60949" rIns="121899" bIns="60949"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3"/>
          </p:nvPr>
        </p:nvSpPr>
        <p:spPr>
          <a:xfrm>
            <a:off x="1219201" y="6448425"/>
            <a:ext cx="8290560" cy="180976"/>
          </a:xfrm>
          <a:prstGeom prst="rect">
            <a:avLst/>
          </a:prstGeom>
        </p:spPr>
        <p:txBody>
          <a:bodyPr vert="horz" lIns="121899" tIns="60949" rIns="121899" bIns="60949" rtlCol="0" anchor="ctr"/>
          <a:lstStyle>
            <a:lvl1pPr algn="l">
              <a:defRPr sz="1200">
                <a:solidFill>
                  <a:schemeClr val="tx1"/>
                </a:solidFill>
              </a:defRPr>
            </a:lvl1pPr>
          </a:lstStyle>
          <a:p>
            <a:r>
              <a:rPr lang="en-US" dirty="0"/>
              <a:t>Add a footer</a:t>
            </a:r>
          </a:p>
        </p:txBody>
      </p:sp>
      <p:sp>
        <p:nvSpPr>
          <p:cNvPr id="4" name="Date Placeholder 3"/>
          <p:cNvSpPr>
            <a:spLocks noGrp="1"/>
          </p:cNvSpPr>
          <p:nvPr>
            <p:ph type="dt" sz="half" idx="2"/>
          </p:nvPr>
        </p:nvSpPr>
        <p:spPr>
          <a:xfrm>
            <a:off x="9550400" y="6448425"/>
            <a:ext cx="1422400" cy="180976"/>
          </a:xfrm>
          <a:prstGeom prst="rect">
            <a:avLst/>
          </a:prstGeom>
        </p:spPr>
        <p:txBody>
          <a:bodyPr vert="horz" lIns="121899" tIns="60949" rIns="121899" bIns="60949" rtlCol="0" anchor="ctr"/>
          <a:lstStyle>
            <a:lvl1pPr algn="r">
              <a:defRPr sz="1200">
                <a:solidFill>
                  <a:schemeClr val="tx1"/>
                </a:solidFill>
              </a:defRPr>
            </a:lvl1pPr>
          </a:lstStyle>
          <a:p>
            <a:fld id="{D29E8617-6EA8-4B97-A5E8-E18E98765EE2}" type="datetime1">
              <a:rPr lang="en-US"/>
              <a:pPr/>
              <a:t>2/7/2021</a:t>
            </a:fld>
            <a:endParaRPr dirty="0"/>
          </a:p>
        </p:txBody>
      </p:sp>
      <p:sp>
        <p:nvSpPr>
          <p:cNvPr id="6" name="Slide Number Placeholder 5"/>
          <p:cNvSpPr>
            <a:spLocks noGrp="1"/>
          </p:cNvSpPr>
          <p:nvPr>
            <p:ph type="sldNum" sz="quarter" idx="4"/>
          </p:nvPr>
        </p:nvSpPr>
        <p:spPr>
          <a:xfrm>
            <a:off x="11074400" y="6448425"/>
            <a:ext cx="812800" cy="180976"/>
          </a:xfrm>
          <a:prstGeom prst="rect">
            <a:avLst/>
          </a:prstGeom>
        </p:spPr>
        <p:txBody>
          <a:bodyPr vert="horz" lIns="121899" tIns="60949" rIns="121899" bIns="60949" rtlCol="0" anchor="ctr"/>
          <a:lstStyle>
            <a:lvl1pPr algn="r">
              <a:defRPr sz="1200">
                <a:solidFill>
                  <a:schemeClr val="tx1"/>
                </a:solidFill>
              </a:defRPr>
            </a:lvl1pPr>
          </a:lstStyle>
          <a:p>
            <a:fld id="{34C99D79-8A4B-4031-B1E0-AF26F8EDF2BC}" type="slidenum">
              <a:rPr/>
              <a:pPr/>
              <a:t>‹#›</a:t>
            </a:fld>
            <a:endParaRPr/>
          </a:p>
        </p:txBody>
      </p:sp>
    </p:spTree>
    <p:extLst>
      <p:ext uri="{BB962C8B-B14F-4D97-AF65-F5344CB8AC3E}">
        <p14:creationId xmlns:p14="http://schemas.microsoft.com/office/powerpoint/2010/main" val="4999363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spcBef>
          <a:spcPct val="0"/>
        </a:spcBef>
        <a:buNone/>
        <a:defRPr sz="3600" kern="1200">
          <a:solidFill>
            <a:schemeClr val="tx1"/>
          </a:solidFill>
          <a:latin typeface="+mj-lt"/>
          <a:ea typeface="+mj-ea"/>
          <a:cs typeface="+mj-cs"/>
        </a:defRPr>
      </a:lvl1pPr>
    </p:titleStyle>
    <p:bodyStyle>
      <a:lvl1pPr marL="304747" indent="-304747" algn="l" defTabSz="1218987" rtl="0" eaLnBrk="1" latinLnBrk="0" hangingPunct="1">
        <a:lnSpc>
          <a:spcPct val="90000"/>
        </a:lnSpc>
        <a:spcBef>
          <a:spcPts val="1800"/>
        </a:spcBef>
        <a:buClr>
          <a:schemeClr val="accent1">
            <a:lumMod val="75000"/>
          </a:schemeClr>
        </a:buClr>
        <a:buFont typeface="Arial" pitchFamily="34" charset="0"/>
        <a:buChar char="•"/>
        <a:defRPr sz="2800" kern="1200">
          <a:solidFill>
            <a:schemeClr val="tx1"/>
          </a:solidFill>
          <a:latin typeface="+mn-lt"/>
          <a:ea typeface="+mn-ea"/>
          <a:cs typeface="+mn-cs"/>
        </a:defRPr>
      </a:lvl1pPr>
      <a:lvl2pPr marL="755772" indent="-304747" algn="l" defTabSz="1218987" rtl="0" eaLnBrk="1" latinLnBrk="0" hangingPunct="1">
        <a:lnSpc>
          <a:spcPct val="90000"/>
        </a:lnSpc>
        <a:spcBef>
          <a:spcPts val="1200"/>
        </a:spcBef>
        <a:buClr>
          <a:schemeClr val="accent1">
            <a:lumMod val="75000"/>
          </a:schemeClr>
        </a:buClr>
        <a:buFont typeface="Arial" pitchFamily="34" charset="0"/>
        <a:buChar char="–"/>
        <a:defRPr sz="2400" kern="1200">
          <a:solidFill>
            <a:schemeClr val="tx1"/>
          </a:solidFill>
          <a:latin typeface="+mn-lt"/>
          <a:ea typeface="+mn-ea"/>
          <a:cs typeface="+mn-cs"/>
        </a:defRPr>
      </a:lvl2pPr>
      <a:lvl3pPr marL="1206797" indent="-304747" algn="l" defTabSz="1218987" rtl="0" eaLnBrk="1" latinLnBrk="0" hangingPunct="1">
        <a:lnSpc>
          <a:spcPct val="90000"/>
        </a:lnSpc>
        <a:spcBef>
          <a:spcPts val="800"/>
        </a:spcBef>
        <a:buClr>
          <a:schemeClr val="accent1">
            <a:lumMod val="75000"/>
          </a:schemeClr>
        </a:buClr>
        <a:buFont typeface="Arial" pitchFamily="34" charset="0"/>
        <a:buChar char="•"/>
        <a:defRPr sz="2000" kern="1200">
          <a:solidFill>
            <a:schemeClr val="tx1"/>
          </a:solidFill>
          <a:latin typeface="+mn-lt"/>
          <a:ea typeface="+mn-ea"/>
          <a:cs typeface="+mn-cs"/>
        </a:defRPr>
      </a:lvl3pPr>
      <a:lvl4pPr marL="1657822" indent="-304747" algn="l" defTabSz="1218987" rtl="0" eaLnBrk="1" latinLnBrk="0" hangingPunct="1">
        <a:lnSpc>
          <a:spcPct val="90000"/>
        </a:lnSpc>
        <a:spcBef>
          <a:spcPts val="800"/>
        </a:spcBef>
        <a:buClr>
          <a:schemeClr val="accent1">
            <a:lumMod val="75000"/>
          </a:schemeClr>
        </a:buClr>
        <a:buFont typeface="Arial" pitchFamily="34" charset="0"/>
        <a:buChar char="•"/>
        <a:defRPr sz="2000" kern="1200">
          <a:solidFill>
            <a:schemeClr val="tx1"/>
          </a:solidFill>
          <a:latin typeface="+mn-lt"/>
          <a:ea typeface="+mn-ea"/>
          <a:cs typeface="+mn-cs"/>
        </a:defRPr>
      </a:lvl4pPr>
      <a:lvl5pPr marL="2108847" indent="-304747" algn="l" defTabSz="1218987" rtl="0" eaLnBrk="1" latinLnBrk="0" hangingPunct="1">
        <a:lnSpc>
          <a:spcPct val="90000"/>
        </a:lnSpc>
        <a:spcBef>
          <a:spcPts val="800"/>
        </a:spcBef>
        <a:buClr>
          <a:schemeClr val="accent1">
            <a:lumMod val="75000"/>
          </a:schemeClr>
        </a:buClr>
        <a:buFont typeface="Arial" pitchFamily="34" charset="0"/>
        <a:buChar char="•"/>
        <a:defRPr sz="2000" kern="1200">
          <a:solidFill>
            <a:schemeClr val="tx1"/>
          </a:solidFill>
          <a:latin typeface="+mn-lt"/>
          <a:ea typeface="+mn-ea"/>
          <a:cs typeface="+mn-cs"/>
        </a:defRPr>
      </a:lvl5pPr>
      <a:lvl6pPr marL="255987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6pPr>
      <a:lvl7pPr marL="301089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7pPr>
      <a:lvl8pPr marL="346192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8pPr>
      <a:lvl9pPr marL="391294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curtis.boodoo@utt.edu.tt"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hyperlink" Target="https://countryeconomy.com/countries/grenada" TargetMode="External"/><Relationship Id="rId13" Type="http://schemas.openxmlformats.org/officeDocument/2006/relationships/hyperlink" Target="https://countryeconomy.com/countries/saint-lucia" TargetMode="External"/><Relationship Id="rId3" Type="http://schemas.openxmlformats.org/officeDocument/2006/relationships/hyperlink" Target="https://countryeconomy.com/countries/antigua-barbuda" TargetMode="External"/><Relationship Id="rId7" Type="http://schemas.openxmlformats.org/officeDocument/2006/relationships/hyperlink" Target="https://countryeconomy.com/countries/dominica" TargetMode="External"/><Relationship Id="rId12" Type="http://schemas.openxmlformats.org/officeDocument/2006/relationships/hyperlink" Target="https://countryeconomy.com/countries/saint-kitts-nevis" TargetMode="External"/><Relationship Id="rId17" Type="http://schemas.openxmlformats.org/officeDocument/2006/relationships/hyperlink" Target="https://countryeconomy.com/countries/groups/caribbean-community" TargetMode="External"/><Relationship Id="rId2" Type="http://schemas.openxmlformats.org/officeDocument/2006/relationships/notesSlide" Target="../notesSlides/notesSlide3.xml"/><Relationship Id="rId16" Type="http://schemas.openxmlformats.org/officeDocument/2006/relationships/hyperlink" Target="https://countryeconomy.com/countries/trinidad-tobago" TargetMode="External"/><Relationship Id="rId1" Type="http://schemas.openxmlformats.org/officeDocument/2006/relationships/slideLayout" Target="../slideLayouts/slideLayout2.xml"/><Relationship Id="rId6" Type="http://schemas.openxmlformats.org/officeDocument/2006/relationships/hyperlink" Target="https://countryeconomy.com/countries/belize" TargetMode="External"/><Relationship Id="rId11" Type="http://schemas.openxmlformats.org/officeDocument/2006/relationships/hyperlink" Target="https://countryeconomy.com/countries/jamaica" TargetMode="External"/><Relationship Id="rId5" Type="http://schemas.openxmlformats.org/officeDocument/2006/relationships/hyperlink" Target="https://countryeconomy.com/countries/barbados" TargetMode="External"/><Relationship Id="rId15" Type="http://schemas.openxmlformats.org/officeDocument/2006/relationships/hyperlink" Target="https://countryeconomy.com/countries/suriname" TargetMode="External"/><Relationship Id="rId10" Type="http://schemas.openxmlformats.org/officeDocument/2006/relationships/hyperlink" Target="https://countryeconomy.com/countries/haiti" TargetMode="External"/><Relationship Id="rId4" Type="http://schemas.openxmlformats.org/officeDocument/2006/relationships/hyperlink" Target="https://countryeconomy.com/countries/bahamas" TargetMode="External"/><Relationship Id="rId9" Type="http://schemas.openxmlformats.org/officeDocument/2006/relationships/hyperlink" Target="https://countryeconomy.com/countries/guyana" TargetMode="External"/><Relationship Id="rId14" Type="http://schemas.openxmlformats.org/officeDocument/2006/relationships/hyperlink" Target="https://countryeconomy.com/countries/saint-vincent-the-grenadine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4" Type="http://schemas.openxmlformats.org/officeDocument/2006/relationships/image" Target="../media/image11.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chart" Target="../charts/char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9.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9">
            <a:extLst>
              <a:ext uri="{FF2B5EF4-FFF2-40B4-BE49-F238E27FC236}">
                <a16:creationId xmlns:a16="http://schemas.microsoft.com/office/drawing/2014/main" id="{6B5E2835-4E47-45B3-9CFE-732FF7B05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3352AFD-092E-4319-B35D-BE29CE13875D}"/>
              </a:ext>
            </a:extLst>
          </p:cNvPr>
          <p:cNvPicPr>
            <a:picLocks noChangeAspect="1"/>
          </p:cNvPicPr>
          <p:nvPr/>
        </p:nvPicPr>
        <p:blipFill rotWithShape="1">
          <a:blip r:embed="rId3"/>
          <a:srcRect l="6448" r="6446" b="-1"/>
          <a:stretch/>
        </p:blipFill>
        <p:spPr>
          <a:xfrm>
            <a:off x="3242695"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useBgFill="1">
        <p:nvSpPr>
          <p:cNvPr id="8" name="Freeform: Shape 11">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FAF7C37-97DB-49EF-88E4-1ADD71595B8A}"/>
              </a:ext>
            </a:extLst>
          </p:cNvPr>
          <p:cNvSpPr>
            <a:spLocks noGrp="1"/>
          </p:cNvSpPr>
          <p:nvPr>
            <p:ph type="ctrTitle"/>
          </p:nvPr>
        </p:nvSpPr>
        <p:spPr>
          <a:xfrm>
            <a:off x="244389" y="2797293"/>
            <a:ext cx="3958534" cy="1125728"/>
          </a:xfrm>
        </p:spPr>
        <p:txBody>
          <a:bodyPr vert="horz" lIns="91440" tIns="45720" rIns="91440" bIns="45720" rtlCol="0" anchor="b">
            <a:noAutofit/>
          </a:bodyPr>
          <a:lstStyle/>
          <a:p>
            <a:pPr algn="l"/>
            <a:r>
              <a:rPr lang="en-TT" sz="4400" dirty="0"/>
              <a:t>Electric Mobility in CARICOM</a:t>
            </a:r>
            <a:br>
              <a:rPr lang="en-US" sz="2800" dirty="0"/>
            </a:br>
            <a:br>
              <a:rPr lang="en-US" sz="2800" dirty="0"/>
            </a:br>
            <a:endParaRPr lang="en-US" sz="2800" dirty="0">
              <a:cs typeface="Calibri Light"/>
            </a:endParaRPr>
          </a:p>
        </p:txBody>
      </p:sp>
      <p:sp>
        <p:nvSpPr>
          <p:cNvPr id="16" name="Rectangle 1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375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extBox 2">
            <a:extLst>
              <a:ext uri="{FF2B5EF4-FFF2-40B4-BE49-F238E27FC236}">
                <a16:creationId xmlns:a16="http://schemas.microsoft.com/office/drawing/2014/main" id="{A2152D7D-CB66-45C5-BFF5-936590E82CF4}"/>
              </a:ext>
            </a:extLst>
          </p:cNvPr>
          <p:cNvSpPr txBox="1"/>
          <p:nvPr/>
        </p:nvSpPr>
        <p:spPr>
          <a:xfrm>
            <a:off x="233462" y="5654664"/>
            <a:ext cx="4786344" cy="977015"/>
          </a:xfrm>
          <a:prstGeom prst="rect">
            <a:avLst/>
          </a:prstGeom>
        </p:spPr>
        <p:txBody>
          <a:bodyPr vert="horz" lIns="91440" tIns="45720" rIns="91440" bIns="45720" rtlCol="0" anchor="t">
            <a:noAutofit/>
          </a:bodyPr>
          <a:lstStyle/>
          <a:p>
            <a:pPr>
              <a:lnSpc>
                <a:spcPct val="90000"/>
              </a:lnSpc>
              <a:spcAft>
                <a:spcPts val="600"/>
              </a:spcAft>
            </a:pPr>
            <a:r>
              <a:rPr lang="en-US" sz="1600" dirty="0"/>
              <a:t>Curtis Boodoo, </a:t>
            </a:r>
            <a:r>
              <a:rPr lang="en-US" sz="1600" dirty="0" err="1"/>
              <a:t>Ph.d.</a:t>
            </a:r>
            <a:endParaRPr lang="en-US" sz="1600" dirty="0">
              <a:cs typeface="Calibri"/>
            </a:endParaRPr>
          </a:p>
          <a:p>
            <a:pPr>
              <a:lnSpc>
                <a:spcPct val="90000"/>
              </a:lnSpc>
              <a:spcAft>
                <a:spcPts val="600"/>
              </a:spcAft>
            </a:pPr>
            <a:r>
              <a:rPr lang="en-US" sz="1600" dirty="0"/>
              <a:t>Assistant Professor</a:t>
            </a:r>
            <a:endParaRPr lang="en-US" sz="1600" dirty="0">
              <a:cs typeface="Calibri" panose="020F0502020204030204"/>
            </a:endParaRPr>
          </a:p>
          <a:p>
            <a:pPr>
              <a:lnSpc>
                <a:spcPct val="90000"/>
              </a:lnSpc>
              <a:spcAft>
                <a:spcPts val="600"/>
              </a:spcAft>
            </a:pPr>
            <a:r>
              <a:rPr lang="en-US" sz="1600" dirty="0"/>
              <a:t>The University of Trinidad and Tobago </a:t>
            </a:r>
            <a:r>
              <a:rPr lang="en-US" sz="1600" dirty="0">
                <a:hlinkClick r:id="rId4"/>
              </a:rPr>
              <a:t>curtis.boodoo@utt.edu.tt</a:t>
            </a:r>
            <a:r>
              <a:rPr lang="en-US" sz="1600" dirty="0"/>
              <a:t> </a:t>
            </a:r>
            <a:endParaRPr lang="en-US" sz="1600" dirty="0">
              <a:cs typeface="Calibri" panose="020F0502020204030204"/>
            </a:endParaRPr>
          </a:p>
        </p:txBody>
      </p:sp>
    </p:spTree>
    <p:extLst>
      <p:ext uri="{BB962C8B-B14F-4D97-AF65-F5344CB8AC3E}">
        <p14:creationId xmlns:p14="http://schemas.microsoft.com/office/powerpoint/2010/main" val="952887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D2C31AC-56F8-4C2B-B1F4-2CCE6A1AA0E6}"/>
              </a:ext>
            </a:extLst>
          </p:cNvPr>
          <p:cNvPicPr>
            <a:picLocks noChangeAspect="1"/>
          </p:cNvPicPr>
          <p:nvPr/>
        </p:nvPicPr>
        <p:blipFill rotWithShape="1">
          <a:blip r:embed="rId3"/>
          <a:srcRect l="1654" t="16193" r="1951" b="4120"/>
          <a:stretch/>
        </p:blipFill>
        <p:spPr>
          <a:xfrm>
            <a:off x="0" y="-4084"/>
            <a:ext cx="8560340" cy="6862084"/>
          </a:xfrm>
          <a:prstGeom prst="rect">
            <a:avLst/>
          </a:prstGeom>
        </p:spPr>
      </p:pic>
      <p:grpSp>
        <p:nvGrpSpPr>
          <p:cNvPr id="12" name="Group 11">
            <a:extLst>
              <a:ext uri="{FF2B5EF4-FFF2-40B4-BE49-F238E27FC236}">
                <a16:creationId xmlns:a16="http://schemas.microsoft.com/office/drawing/2014/main" id="{47526DF1-725A-4E9A-A042-7177CDB2472C}"/>
              </a:ext>
            </a:extLst>
          </p:cNvPr>
          <p:cNvGrpSpPr/>
          <p:nvPr/>
        </p:nvGrpSpPr>
        <p:grpSpPr>
          <a:xfrm>
            <a:off x="9202366" y="4247451"/>
            <a:ext cx="2322777" cy="1015019"/>
            <a:chOff x="9202366" y="4247451"/>
            <a:chExt cx="2322777" cy="1015019"/>
          </a:xfrm>
        </p:grpSpPr>
        <p:sp>
          <p:nvSpPr>
            <p:cNvPr id="5" name="Callout: Line with Accent Bar 4">
              <a:extLst>
                <a:ext uri="{FF2B5EF4-FFF2-40B4-BE49-F238E27FC236}">
                  <a16:creationId xmlns:a16="http://schemas.microsoft.com/office/drawing/2014/main" id="{808B9C42-71D1-45FE-AEC9-0EA65E5ACA64}"/>
                </a:ext>
              </a:extLst>
            </p:cNvPr>
            <p:cNvSpPr/>
            <p:nvPr/>
          </p:nvSpPr>
          <p:spPr>
            <a:xfrm>
              <a:off x="9202366" y="4649822"/>
              <a:ext cx="914400" cy="612648"/>
            </a:xfrm>
            <a:prstGeom prst="accentCallout1">
              <a:avLst>
                <a:gd name="adj1" fmla="val 18750"/>
                <a:gd name="adj2" fmla="val -8333"/>
                <a:gd name="adj3" fmla="val 64866"/>
                <a:gd name="adj4" fmla="val -262801"/>
              </a:avLst>
            </a:prstGeom>
            <a:solidFill>
              <a:schemeClr val="bg1"/>
            </a:solidFill>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T" dirty="0"/>
            </a:p>
          </p:txBody>
        </p:sp>
        <p:pic>
          <p:nvPicPr>
            <p:cNvPr id="6" name="Picture 5">
              <a:extLst>
                <a:ext uri="{FF2B5EF4-FFF2-40B4-BE49-F238E27FC236}">
                  <a16:creationId xmlns:a16="http://schemas.microsoft.com/office/drawing/2014/main" id="{C0114F5C-149A-4F5F-97FC-E70636BF739E}"/>
                </a:ext>
              </a:extLst>
            </p:cNvPr>
            <p:cNvPicPr>
              <a:picLocks noChangeAspect="1"/>
            </p:cNvPicPr>
            <p:nvPr/>
          </p:nvPicPr>
          <p:blipFill>
            <a:blip r:embed="rId4"/>
            <a:stretch>
              <a:fillRect/>
            </a:stretch>
          </p:blipFill>
          <p:spPr>
            <a:xfrm>
              <a:off x="9202366" y="4247451"/>
              <a:ext cx="2322777" cy="804742"/>
            </a:xfrm>
            <a:prstGeom prst="rect">
              <a:avLst/>
            </a:prstGeom>
          </p:spPr>
        </p:pic>
      </p:grpSp>
      <p:grpSp>
        <p:nvGrpSpPr>
          <p:cNvPr id="13" name="Group 12">
            <a:extLst>
              <a:ext uri="{FF2B5EF4-FFF2-40B4-BE49-F238E27FC236}">
                <a16:creationId xmlns:a16="http://schemas.microsoft.com/office/drawing/2014/main" id="{DAE837AD-8372-4A6F-AEEF-82579F51DD01}"/>
              </a:ext>
            </a:extLst>
          </p:cNvPr>
          <p:cNvGrpSpPr/>
          <p:nvPr/>
        </p:nvGrpSpPr>
        <p:grpSpPr>
          <a:xfrm>
            <a:off x="9202366" y="2644915"/>
            <a:ext cx="1293378" cy="1164891"/>
            <a:chOff x="9202366" y="2644915"/>
            <a:chExt cx="1293378" cy="1164891"/>
          </a:xfrm>
        </p:grpSpPr>
        <p:sp>
          <p:nvSpPr>
            <p:cNvPr id="7" name="Callout: Line with Accent Bar 6">
              <a:extLst>
                <a:ext uri="{FF2B5EF4-FFF2-40B4-BE49-F238E27FC236}">
                  <a16:creationId xmlns:a16="http://schemas.microsoft.com/office/drawing/2014/main" id="{356BCCEB-2215-4AAC-BF6F-5C4B078F0726}"/>
                </a:ext>
              </a:extLst>
            </p:cNvPr>
            <p:cNvSpPr/>
            <p:nvPr/>
          </p:nvSpPr>
          <p:spPr>
            <a:xfrm>
              <a:off x="9202366" y="3197158"/>
              <a:ext cx="914400" cy="612648"/>
            </a:xfrm>
            <a:prstGeom prst="accentCallout1">
              <a:avLst>
                <a:gd name="adj1" fmla="val 18750"/>
                <a:gd name="adj2" fmla="val -8333"/>
                <a:gd name="adj3" fmla="val 64866"/>
                <a:gd name="adj4" fmla="val -262801"/>
              </a:avLst>
            </a:prstGeom>
            <a:solidFill>
              <a:schemeClr val="bg1"/>
            </a:solidFill>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T"/>
            </a:p>
          </p:txBody>
        </p:sp>
        <p:pic>
          <p:nvPicPr>
            <p:cNvPr id="8" name="Picture 7">
              <a:extLst>
                <a:ext uri="{FF2B5EF4-FFF2-40B4-BE49-F238E27FC236}">
                  <a16:creationId xmlns:a16="http://schemas.microsoft.com/office/drawing/2014/main" id="{98EECDB9-1646-4DBD-ADF6-5A0BB84CA872}"/>
                </a:ext>
              </a:extLst>
            </p:cNvPr>
            <p:cNvPicPr>
              <a:picLocks noChangeAspect="1"/>
            </p:cNvPicPr>
            <p:nvPr/>
          </p:nvPicPr>
          <p:blipFill>
            <a:blip r:embed="rId5"/>
            <a:stretch>
              <a:fillRect/>
            </a:stretch>
          </p:blipFill>
          <p:spPr>
            <a:xfrm>
              <a:off x="9202366" y="2644915"/>
              <a:ext cx="1293378" cy="1032529"/>
            </a:xfrm>
            <a:prstGeom prst="rect">
              <a:avLst/>
            </a:prstGeom>
          </p:spPr>
        </p:pic>
      </p:grpSp>
    </p:spTree>
    <p:extLst>
      <p:ext uri="{BB962C8B-B14F-4D97-AF65-F5344CB8AC3E}">
        <p14:creationId xmlns:p14="http://schemas.microsoft.com/office/powerpoint/2010/main" val="630774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A8803844-D7D9-4CA2-A61F-7EDEF11263E9}"/>
              </a:ext>
            </a:extLst>
          </p:cNvPr>
          <p:cNvGraphicFramePr>
            <a:graphicFrameLocks noGrp="1"/>
          </p:cNvGraphicFramePr>
          <p:nvPr>
            <p:ph idx="1"/>
            <p:extLst>
              <p:ext uri="{D42A27DB-BD31-4B8C-83A1-F6EECF244321}">
                <p14:modId xmlns:p14="http://schemas.microsoft.com/office/powerpoint/2010/main" val="4029410952"/>
              </p:ext>
            </p:extLst>
          </p:nvPr>
        </p:nvGraphicFramePr>
        <p:xfrm>
          <a:off x="428017" y="145916"/>
          <a:ext cx="10472842" cy="6156029"/>
        </p:xfrm>
        <a:graphic>
          <a:graphicData uri="http://schemas.openxmlformats.org/drawingml/2006/table">
            <a:tbl>
              <a:tblPr/>
              <a:tblGrid>
                <a:gridCol w="1682885">
                  <a:extLst>
                    <a:ext uri="{9D8B030D-6E8A-4147-A177-3AD203B41FA5}">
                      <a16:colId xmlns:a16="http://schemas.microsoft.com/office/drawing/2014/main" val="892901593"/>
                    </a:ext>
                  </a:extLst>
                </a:gridCol>
                <a:gridCol w="1177047">
                  <a:extLst>
                    <a:ext uri="{9D8B030D-6E8A-4147-A177-3AD203B41FA5}">
                      <a16:colId xmlns:a16="http://schemas.microsoft.com/office/drawing/2014/main" val="3606960486"/>
                    </a:ext>
                  </a:extLst>
                </a:gridCol>
                <a:gridCol w="1235412">
                  <a:extLst>
                    <a:ext uri="{9D8B030D-6E8A-4147-A177-3AD203B41FA5}">
                      <a16:colId xmlns:a16="http://schemas.microsoft.com/office/drawing/2014/main" val="3501111258"/>
                    </a:ext>
                  </a:extLst>
                </a:gridCol>
                <a:gridCol w="1468877">
                  <a:extLst>
                    <a:ext uri="{9D8B030D-6E8A-4147-A177-3AD203B41FA5}">
                      <a16:colId xmlns:a16="http://schemas.microsoft.com/office/drawing/2014/main" val="2036940749"/>
                    </a:ext>
                  </a:extLst>
                </a:gridCol>
                <a:gridCol w="1089498">
                  <a:extLst>
                    <a:ext uri="{9D8B030D-6E8A-4147-A177-3AD203B41FA5}">
                      <a16:colId xmlns:a16="http://schemas.microsoft.com/office/drawing/2014/main" val="430152978"/>
                    </a:ext>
                  </a:extLst>
                </a:gridCol>
                <a:gridCol w="1361872">
                  <a:extLst>
                    <a:ext uri="{9D8B030D-6E8A-4147-A177-3AD203B41FA5}">
                      <a16:colId xmlns:a16="http://schemas.microsoft.com/office/drawing/2014/main" val="429533686"/>
                    </a:ext>
                  </a:extLst>
                </a:gridCol>
                <a:gridCol w="1169772">
                  <a:extLst>
                    <a:ext uri="{9D8B030D-6E8A-4147-A177-3AD203B41FA5}">
                      <a16:colId xmlns:a16="http://schemas.microsoft.com/office/drawing/2014/main" val="127656993"/>
                    </a:ext>
                  </a:extLst>
                </a:gridCol>
                <a:gridCol w="1287479">
                  <a:extLst>
                    <a:ext uri="{9D8B030D-6E8A-4147-A177-3AD203B41FA5}">
                      <a16:colId xmlns:a16="http://schemas.microsoft.com/office/drawing/2014/main" val="2223653581"/>
                    </a:ext>
                  </a:extLst>
                </a:gridCol>
              </a:tblGrid>
              <a:tr h="364287">
                <a:tc>
                  <a:txBody>
                    <a:bodyPr/>
                    <a:lstStyle/>
                    <a:p>
                      <a:pPr algn="ctr" fontAlgn="ctr"/>
                      <a:r>
                        <a:rPr lang="en-TT" sz="1600" b="1" dirty="0">
                          <a:effectLst/>
                        </a:rPr>
                        <a:t>CARICOM </a:t>
                      </a:r>
                    </a:p>
                    <a:p>
                      <a:pPr algn="ctr" fontAlgn="ctr"/>
                      <a:r>
                        <a:rPr lang="en-TT" sz="1600" b="1" dirty="0">
                          <a:effectLst/>
                        </a:rPr>
                        <a:t>Countries</a:t>
                      </a:r>
                    </a:p>
                  </a:txBody>
                  <a:tcPr marL="14374" marR="14374" marT="14374" marB="14374" anchor="ctr">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05862"/>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FFDFA"/>
                    </a:solidFill>
                  </a:tcPr>
                </a:tc>
                <a:tc>
                  <a:txBody>
                    <a:bodyPr/>
                    <a:lstStyle/>
                    <a:p>
                      <a:pPr algn="ctr" fontAlgn="ctr"/>
                      <a:r>
                        <a:rPr lang="en-TT" sz="1600" b="1" dirty="0">
                          <a:effectLst/>
                        </a:rPr>
                        <a:t>Population</a:t>
                      </a:r>
                    </a:p>
                  </a:txBody>
                  <a:tcPr marL="14374" marR="14374" marT="14374" marB="14374" anchor="ctr">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D05862"/>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FFDFA"/>
                    </a:solidFill>
                  </a:tcPr>
                </a:tc>
                <a:tc>
                  <a:txBody>
                    <a:bodyPr/>
                    <a:lstStyle/>
                    <a:p>
                      <a:pPr algn="ctr" fontAlgn="ctr"/>
                      <a:r>
                        <a:rPr lang="en-TT" sz="1600" b="1" dirty="0">
                          <a:effectLst/>
                        </a:rPr>
                        <a:t>Annual GDP</a:t>
                      </a:r>
                    </a:p>
                  </a:txBody>
                  <a:tcPr marL="14374" marR="14374" marT="14374" marB="14374" anchor="ctr">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505C62"/>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FFDFA"/>
                    </a:solidFill>
                  </a:tcPr>
                </a:tc>
                <a:tc>
                  <a:txBody>
                    <a:bodyPr/>
                    <a:lstStyle/>
                    <a:p>
                      <a:pPr algn="ctr" fontAlgn="ctr"/>
                      <a:r>
                        <a:rPr lang="en-TT" sz="1600" b="1" dirty="0">
                          <a:effectLst/>
                        </a:rPr>
                        <a:t>GDP per capita</a:t>
                      </a:r>
                    </a:p>
                  </a:txBody>
                  <a:tcPr marL="14374" marR="14374" marT="14374" marB="14374" anchor="ctr">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905D62"/>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FFDFA"/>
                    </a:solidFill>
                  </a:tcPr>
                </a:tc>
                <a:tc>
                  <a:txBody>
                    <a:bodyPr/>
                    <a:lstStyle/>
                    <a:p>
                      <a:pPr algn="ctr" fontAlgn="ctr"/>
                      <a:r>
                        <a:rPr lang="en-TT" sz="1600" b="1">
                          <a:effectLst/>
                        </a:rPr>
                        <a:t>HDI</a:t>
                      </a:r>
                    </a:p>
                  </a:txBody>
                  <a:tcPr marL="14374" marR="14374" marT="14374" marB="14374" anchor="ctr">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D05D62"/>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FFDFA"/>
                    </a:solidFill>
                  </a:tcPr>
                </a:tc>
                <a:tc>
                  <a:txBody>
                    <a:bodyPr/>
                    <a:lstStyle/>
                    <a:p>
                      <a:pPr algn="ctr" fontAlgn="ctr"/>
                      <a:r>
                        <a:rPr lang="en-TT" sz="1600" b="1" dirty="0">
                          <a:effectLst/>
                        </a:rPr>
                        <a:t>Debt (M.$.)</a:t>
                      </a:r>
                    </a:p>
                  </a:txBody>
                  <a:tcPr marL="14374" marR="14374" marT="14374" marB="14374" anchor="ctr">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306262"/>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FFDFA"/>
                    </a:solidFill>
                  </a:tcPr>
                </a:tc>
                <a:tc>
                  <a:txBody>
                    <a:bodyPr/>
                    <a:lstStyle/>
                    <a:p>
                      <a:pPr algn="ctr" fontAlgn="ctr"/>
                      <a:r>
                        <a:rPr lang="en-TT" sz="1600" b="1" dirty="0">
                          <a:effectLst/>
                        </a:rPr>
                        <a:t>Debt (%GDP)</a:t>
                      </a:r>
                    </a:p>
                  </a:txBody>
                  <a:tcPr marL="14374" marR="14374" marT="14374" marB="14374" anchor="ctr">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306262"/>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FFDFA"/>
                    </a:solidFill>
                  </a:tcPr>
                </a:tc>
                <a:tc>
                  <a:txBody>
                    <a:bodyPr/>
                    <a:lstStyle/>
                    <a:p>
                      <a:pPr algn="ctr" fontAlgn="ctr"/>
                      <a:r>
                        <a:rPr lang="en-TT" sz="1600" b="1" dirty="0">
                          <a:effectLst/>
                        </a:rPr>
                        <a:t>Deficit (%GDP)</a:t>
                      </a:r>
                    </a:p>
                  </a:txBody>
                  <a:tcPr marL="14374" marR="14374" marT="14374" marB="14374" anchor="ctr">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905F62"/>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FFDFA"/>
                    </a:solidFill>
                  </a:tcPr>
                </a:tc>
                <a:extLst>
                  <a:ext uri="{0D108BD9-81ED-4DB2-BD59-A6C34878D82A}">
                    <a16:rowId xmlns:a16="http://schemas.microsoft.com/office/drawing/2014/main" val="410633855"/>
                  </a:ext>
                </a:extLst>
              </a:tr>
              <a:tr h="473120">
                <a:tc>
                  <a:txBody>
                    <a:bodyPr/>
                    <a:lstStyle/>
                    <a:p>
                      <a:pPr fontAlgn="t"/>
                      <a:r>
                        <a:rPr lang="en-TT" sz="1600" u="none" strike="noStrike" dirty="0">
                          <a:solidFill>
                            <a:srgbClr val="305B96"/>
                          </a:solidFill>
                          <a:effectLst/>
                          <a:hlinkClick r:id="rId3"/>
                        </a:rPr>
                        <a:t>Antigua and Barbuda </a:t>
                      </a:r>
                      <a:endParaRPr lang="en-TT" sz="1600" dirty="0">
                        <a:effectLst/>
                      </a:endParaRP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96,286</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dirty="0">
                          <a:effectLst/>
                        </a:rPr>
                        <a:t>1,662M.$</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dirty="0">
                          <a:effectLst/>
                        </a:rPr>
                        <a:t>17,261$</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dirty="0">
                          <a:effectLst/>
                        </a:rPr>
                        <a:t>0.778</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dirty="0">
                          <a:effectLst/>
                        </a:rPr>
                        <a:t>1,404</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84.47%</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-4.04%</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extLst>
                  <a:ext uri="{0D108BD9-81ED-4DB2-BD59-A6C34878D82A}">
                    <a16:rowId xmlns:a16="http://schemas.microsoft.com/office/drawing/2014/main" val="2151608407"/>
                  </a:ext>
                </a:extLst>
              </a:tr>
              <a:tr h="255454">
                <a:tc>
                  <a:txBody>
                    <a:bodyPr/>
                    <a:lstStyle/>
                    <a:p>
                      <a:pPr fontAlgn="t"/>
                      <a:r>
                        <a:rPr lang="en-TT" sz="1600" u="none" strike="noStrike" dirty="0">
                          <a:solidFill>
                            <a:srgbClr val="305B96"/>
                          </a:solidFill>
                          <a:effectLst/>
                          <a:hlinkClick r:id="rId4"/>
                        </a:rPr>
                        <a:t>Bahamas </a:t>
                      </a:r>
                      <a:endParaRPr lang="en-TT" sz="1600" dirty="0">
                        <a:effectLst/>
                      </a:endParaRP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377,000</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13,022M.$</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dirty="0">
                          <a:effectLst/>
                        </a:rPr>
                        <a:t>34,584$</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dirty="0">
                          <a:effectLst/>
                        </a:rPr>
                        <a:t>0.814</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7,881</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58.84%</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-1.64%</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extLst>
                  <a:ext uri="{0D108BD9-81ED-4DB2-BD59-A6C34878D82A}">
                    <a16:rowId xmlns:a16="http://schemas.microsoft.com/office/drawing/2014/main" val="281044755"/>
                  </a:ext>
                </a:extLst>
              </a:tr>
              <a:tr h="255454">
                <a:tc>
                  <a:txBody>
                    <a:bodyPr/>
                    <a:lstStyle/>
                    <a:p>
                      <a:pPr fontAlgn="t"/>
                      <a:r>
                        <a:rPr lang="en-TT" sz="1600" u="none" strike="noStrike" dirty="0">
                          <a:solidFill>
                            <a:srgbClr val="305B96"/>
                          </a:solidFill>
                          <a:effectLst/>
                          <a:hlinkClick r:id="rId5"/>
                        </a:rPr>
                        <a:t>Barbados </a:t>
                      </a:r>
                      <a:endParaRPr lang="en-TT" sz="1600" dirty="0">
                        <a:effectLst/>
                      </a:endParaRP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287,000</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5,209M.$</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dirty="0">
                          <a:effectLst/>
                        </a:rPr>
                        <a:t>18,139$</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dirty="0">
                          <a:effectLst/>
                        </a:rPr>
                        <a:t>0.814</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6,347</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134.09%</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-3.17%</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extLst>
                  <a:ext uri="{0D108BD9-81ED-4DB2-BD59-A6C34878D82A}">
                    <a16:rowId xmlns:a16="http://schemas.microsoft.com/office/drawing/2014/main" val="2849598904"/>
                  </a:ext>
                </a:extLst>
              </a:tr>
              <a:tr h="255454">
                <a:tc>
                  <a:txBody>
                    <a:bodyPr/>
                    <a:lstStyle/>
                    <a:p>
                      <a:pPr fontAlgn="t"/>
                      <a:r>
                        <a:rPr lang="en-TT" sz="1600" u="none" strike="noStrike" dirty="0">
                          <a:solidFill>
                            <a:srgbClr val="305B96"/>
                          </a:solidFill>
                          <a:effectLst/>
                          <a:hlinkClick r:id="rId6"/>
                        </a:rPr>
                        <a:t>Belize </a:t>
                      </a:r>
                      <a:endParaRPr lang="en-TT" sz="1600" dirty="0">
                        <a:effectLst/>
                      </a:endParaRP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408,000</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1,837M.$</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4,498$</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dirty="0">
                          <a:effectLst/>
                        </a:rPr>
                        <a:t>0.716</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dirty="0">
                          <a:effectLst/>
                        </a:rPr>
                        <a:t>1,930</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105.08%</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-3.97%</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extLst>
                  <a:ext uri="{0D108BD9-81ED-4DB2-BD59-A6C34878D82A}">
                    <a16:rowId xmlns:a16="http://schemas.microsoft.com/office/drawing/2014/main" val="850245975"/>
                  </a:ext>
                </a:extLst>
              </a:tr>
              <a:tr h="255454">
                <a:tc>
                  <a:txBody>
                    <a:bodyPr/>
                    <a:lstStyle/>
                    <a:p>
                      <a:pPr fontAlgn="t"/>
                      <a:r>
                        <a:rPr lang="en-TT" sz="1600" u="none" strike="noStrike" dirty="0">
                          <a:solidFill>
                            <a:srgbClr val="305B96"/>
                          </a:solidFill>
                          <a:effectLst/>
                          <a:hlinkClick r:id="rId7"/>
                        </a:rPr>
                        <a:t>Dominica</a:t>
                      </a:r>
                      <a:endParaRPr lang="en-TT" sz="1600" dirty="0">
                        <a:effectLst/>
                      </a:endParaRP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71,625</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533M.$</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7,442$</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0.742</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dirty="0">
                          <a:effectLst/>
                        </a:rPr>
                        <a:t>508</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90.76%</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-3.34%</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extLst>
                  <a:ext uri="{0D108BD9-81ED-4DB2-BD59-A6C34878D82A}">
                    <a16:rowId xmlns:a16="http://schemas.microsoft.com/office/drawing/2014/main" val="4118755329"/>
                  </a:ext>
                </a:extLst>
              </a:tr>
              <a:tr h="255454">
                <a:tc>
                  <a:txBody>
                    <a:bodyPr/>
                    <a:lstStyle/>
                    <a:p>
                      <a:pPr fontAlgn="t"/>
                      <a:r>
                        <a:rPr lang="en-TT" sz="1600" u="none" strike="noStrike" dirty="0">
                          <a:solidFill>
                            <a:srgbClr val="305B96"/>
                          </a:solidFill>
                          <a:effectLst/>
                          <a:hlinkClick r:id="rId8"/>
                        </a:rPr>
                        <a:t>Grenada </a:t>
                      </a:r>
                      <a:endParaRPr lang="en-TT" sz="1600" dirty="0">
                        <a:effectLst/>
                      </a:endParaRP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111,454</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1,218M.$</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10,928$</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0.779</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dirty="0">
                          <a:effectLst/>
                        </a:rPr>
                        <a:t>719</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59.08%</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4.95%</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extLst>
                  <a:ext uri="{0D108BD9-81ED-4DB2-BD59-A6C34878D82A}">
                    <a16:rowId xmlns:a16="http://schemas.microsoft.com/office/drawing/2014/main" val="2041565557"/>
                  </a:ext>
                </a:extLst>
              </a:tr>
              <a:tr h="255454">
                <a:tc>
                  <a:txBody>
                    <a:bodyPr/>
                    <a:lstStyle/>
                    <a:p>
                      <a:pPr fontAlgn="t"/>
                      <a:r>
                        <a:rPr lang="en-TT" sz="1600" u="none" strike="noStrike" dirty="0">
                          <a:solidFill>
                            <a:srgbClr val="305B96"/>
                          </a:solidFill>
                          <a:effectLst/>
                          <a:hlinkClick r:id="rId9"/>
                        </a:rPr>
                        <a:t>Guyana </a:t>
                      </a:r>
                      <a:endParaRPr lang="en-TT" sz="1600" dirty="0">
                        <a:effectLst/>
                      </a:endParaRP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785,000</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5,174M.$</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6,594$</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0.682</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2,059</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dirty="0">
                          <a:effectLst/>
                        </a:rPr>
                        <a:t>39.79%</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-2.59%</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extLst>
                  <a:ext uri="{0D108BD9-81ED-4DB2-BD59-A6C34878D82A}">
                    <a16:rowId xmlns:a16="http://schemas.microsoft.com/office/drawing/2014/main" val="4036754405"/>
                  </a:ext>
                </a:extLst>
              </a:tr>
              <a:tr h="255454">
                <a:tc>
                  <a:txBody>
                    <a:bodyPr/>
                    <a:lstStyle/>
                    <a:p>
                      <a:pPr fontAlgn="t"/>
                      <a:r>
                        <a:rPr lang="en-TT" sz="1600" u="none" strike="noStrike" dirty="0">
                          <a:solidFill>
                            <a:srgbClr val="305B96"/>
                          </a:solidFill>
                          <a:effectLst/>
                          <a:hlinkClick r:id="rId10"/>
                        </a:rPr>
                        <a:t>Haiti </a:t>
                      </a:r>
                      <a:endParaRPr lang="en-TT" sz="1600" dirty="0">
                        <a:effectLst/>
                      </a:endParaRP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11,123,176</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9,658M.$</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868$</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0.510</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4,151</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dirty="0">
                          <a:effectLst/>
                        </a:rPr>
                        <a:t>47.69%</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-2.28%</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extLst>
                  <a:ext uri="{0D108BD9-81ED-4DB2-BD59-A6C34878D82A}">
                    <a16:rowId xmlns:a16="http://schemas.microsoft.com/office/drawing/2014/main" val="510795698"/>
                  </a:ext>
                </a:extLst>
              </a:tr>
              <a:tr h="255454">
                <a:tc>
                  <a:txBody>
                    <a:bodyPr/>
                    <a:lstStyle/>
                    <a:p>
                      <a:pPr fontAlgn="t"/>
                      <a:r>
                        <a:rPr lang="en-TT" sz="1600" u="none" strike="noStrike" dirty="0">
                          <a:solidFill>
                            <a:srgbClr val="305B96"/>
                          </a:solidFill>
                          <a:effectLst/>
                          <a:hlinkClick r:id="rId11"/>
                        </a:rPr>
                        <a:t>Jamaica </a:t>
                      </a:r>
                      <a:endParaRPr lang="en-TT" sz="1600" dirty="0">
                        <a:effectLst/>
                      </a:endParaRP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2,726,000</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15,884M.$</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5,826$</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0.734</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14,612</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dirty="0">
                          <a:effectLst/>
                        </a:rPr>
                        <a:t>101.33%</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-3.04%</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extLst>
                  <a:ext uri="{0D108BD9-81ED-4DB2-BD59-A6C34878D82A}">
                    <a16:rowId xmlns:a16="http://schemas.microsoft.com/office/drawing/2014/main" val="2311954225"/>
                  </a:ext>
                </a:extLst>
              </a:tr>
              <a:tr h="581953">
                <a:tc>
                  <a:txBody>
                    <a:bodyPr/>
                    <a:lstStyle/>
                    <a:p>
                      <a:pPr fontAlgn="t"/>
                      <a:r>
                        <a:rPr lang="en-TT" sz="1600" u="none" strike="noStrike" dirty="0">
                          <a:solidFill>
                            <a:srgbClr val="305B96"/>
                          </a:solidFill>
                          <a:effectLst/>
                          <a:hlinkClick r:id="rId12"/>
                        </a:rPr>
                        <a:t>Saint Kitts and Nevis </a:t>
                      </a:r>
                      <a:endParaRPr lang="en-TT" sz="1600" dirty="0">
                        <a:effectLst/>
                      </a:endParaRP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52,441</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1,066M.$</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20,328$</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0.779</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599</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dirty="0">
                          <a:effectLst/>
                        </a:rPr>
                        <a:t>56.22%</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dirty="0">
                          <a:effectLst/>
                        </a:rPr>
                        <a:t>-1.02%</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extLst>
                  <a:ext uri="{0D108BD9-81ED-4DB2-BD59-A6C34878D82A}">
                    <a16:rowId xmlns:a16="http://schemas.microsoft.com/office/drawing/2014/main" val="3494342523"/>
                  </a:ext>
                </a:extLst>
              </a:tr>
              <a:tr h="364287">
                <a:tc>
                  <a:txBody>
                    <a:bodyPr/>
                    <a:lstStyle/>
                    <a:p>
                      <a:pPr fontAlgn="t"/>
                      <a:r>
                        <a:rPr lang="en-TT" sz="1600" u="none" strike="noStrike" dirty="0">
                          <a:solidFill>
                            <a:srgbClr val="305B96"/>
                          </a:solidFill>
                          <a:effectLst/>
                          <a:hlinkClick r:id="rId13"/>
                        </a:rPr>
                        <a:t>Saint Lucia </a:t>
                      </a:r>
                      <a:endParaRPr lang="en-TT" sz="1600" dirty="0">
                        <a:effectLst/>
                      </a:endParaRP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181,889</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2,066M.$</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11,359$</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0.759</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1,247</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59.98%</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dirty="0">
                          <a:effectLst/>
                        </a:rPr>
                        <a:t>-1.03%</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extLst>
                  <a:ext uri="{0D108BD9-81ED-4DB2-BD59-A6C34878D82A}">
                    <a16:rowId xmlns:a16="http://schemas.microsoft.com/office/drawing/2014/main" val="1962972423"/>
                  </a:ext>
                </a:extLst>
              </a:tr>
              <a:tr h="690785">
                <a:tc>
                  <a:txBody>
                    <a:bodyPr/>
                    <a:lstStyle/>
                    <a:p>
                      <a:pPr fontAlgn="t"/>
                      <a:r>
                        <a:rPr lang="en-TT" sz="1600" u="none" strike="noStrike" dirty="0">
                          <a:solidFill>
                            <a:srgbClr val="305B96"/>
                          </a:solidFill>
                          <a:effectLst/>
                          <a:hlinkClick r:id="rId14"/>
                        </a:rPr>
                        <a:t>Saint Vincent and the Grenadines </a:t>
                      </a:r>
                      <a:endParaRPr lang="en-TT" sz="1600" dirty="0">
                        <a:effectLst/>
                      </a:endParaRP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110,210</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824M.$</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7,477$</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dirty="0">
                          <a:effectLst/>
                        </a:rPr>
                        <a:t>0.738</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620</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75.20%</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dirty="0">
                          <a:effectLst/>
                        </a:rPr>
                        <a:t>-2.38%</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extLst>
                  <a:ext uri="{0D108BD9-81ED-4DB2-BD59-A6C34878D82A}">
                    <a16:rowId xmlns:a16="http://schemas.microsoft.com/office/drawing/2014/main" val="1105833312"/>
                  </a:ext>
                </a:extLst>
              </a:tr>
              <a:tr h="255454">
                <a:tc>
                  <a:txBody>
                    <a:bodyPr/>
                    <a:lstStyle/>
                    <a:p>
                      <a:pPr fontAlgn="t"/>
                      <a:r>
                        <a:rPr lang="en-TT" sz="1600" u="none" strike="noStrike" dirty="0">
                          <a:solidFill>
                            <a:srgbClr val="305B96"/>
                          </a:solidFill>
                          <a:effectLst/>
                          <a:hlinkClick r:id="rId15"/>
                        </a:rPr>
                        <a:t>Suriname </a:t>
                      </a:r>
                      <a:endParaRPr lang="en-TT" sz="1600" dirty="0">
                        <a:effectLst/>
                      </a:endParaRP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575,991</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3,465M.$</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6,016$</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0.738</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2,617</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a:effectLst/>
                        </a:rPr>
                        <a:t>75.56%</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tc>
                  <a:txBody>
                    <a:bodyPr/>
                    <a:lstStyle/>
                    <a:p>
                      <a:pPr algn="r" fontAlgn="t"/>
                      <a:r>
                        <a:rPr lang="en-TT" sz="1600" dirty="0">
                          <a:effectLst/>
                        </a:rPr>
                        <a:t>-7.47%</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F0E4D3"/>
                    </a:solidFill>
                  </a:tcPr>
                </a:tc>
                <a:extLst>
                  <a:ext uri="{0D108BD9-81ED-4DB2-BD59-A6C34878D82A}">
                    <a16:rowId xmlns:a16="http://schemas.microsoft.com/office/drawing/2014/main" val="3172191922"/>
                  </a:ext>
                </a:extLst>
              </a:tr>
              <a:tr h="473120">
                <a:tc>
                  <a:txBody>
                    <a:bodyPr/>
                    <a:lstStyle/>
                    <a:p>
                      <a:pPr fontAlgn="t"/>
                      <a:r>
                        <a:rPr lang="en-TT" sz="1600" u="none" strike="noStrike" dirty="0">
                          <a:solidFill>
                            <a:srgbClr val="305B96"/>
                          </a:solidFill>
                          <a:effectLst/>
                          <a:hlinkClick r:id="rId16"/>
                        </a:rPr>
                        <a:t>Trinidad and Tobago </a:t>
                      </a:r>
                      <a:endParaRPr lang="en-TT" sz="1600" dirty="0">
                        <a:effectLst/>
                      </a:endParaRP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1,390,000</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23,808M.$</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17,130$</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0.796</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10,846</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a:effectLst/>
                        </a:rPr>
                        <a:t>45.12%</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tc>
                  <a:txBody>
                    <a:bodyPr/>
                    <a:lstStyle/>
                    <a:p>
                      <a:pPr algn="r" fontAlgn="t"/>
                      <a:r>
                        <a:rPr lang="en-TT" sz="1600" dirty="0">
                          <a:effectLst/>
                        </a:rPr>
                        <a:t>-3.69%</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tcPr>
                </a:tc>
                <a:extLst>
                  <a:ext uri="{0D108BD9-81ED-4DB2-BD59-A6C34878D82A}">
                    <a16:rowId xmlns:a16="http://schemas.microsoft.com/office/drawing/2014/main" val="912725696"/>
                  </a:ext>
                </a:extLst>
              </a:tr>
              <a:tr h="473120">
                <a:tc>
                  <a:txBody>
                    <a:bodyPr/>
                    <a:lstStyle/>
                    <a:p>
                      <a:pPr algn="l" fontAlgn="t"/>
                      <a:r>
                        <a:rPr lang="en-TT" sz="1600" b="1" i="0" u="none" strike="noStrike" dirty="0">
                          <a:solidFill>
                            <a:srgbClr val="305B96"/>
                          </a:solidFill>
                          <a:effectLst/>
                          <a:latin typeface="Arial" panose="020B0604020202020204" pitchFamily="34" charset="0"/>
                          <a:hlinkClick r:id="rId17"/>
                        </a:rPr>
                        <a:t>TOTAL: CARICOM</a:t>
                      </a:r>
                      <a:endParaRPr lang="en-TT" sz="1600" b="1" i="0" dirty="0">
                        <a:solidFill>
                          <a:srgbClr val="333333"/>
                        </a:solidFill>
                        <a:effectLst/>
                        <a:latin typeface="Arial" panose="020B0604020202020204" pitchFamily="34" charset="0"/>
                      </a:endParaRP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A6CEEC"/>
                    </a:solidFill>
                  </a:tcPr>
                </a:tc>
                <a:tc>
                  <a:txBody>
                    <a:bodyPr/>
                    <a:lstStyle/>
                    <a:p>
                      <a:pPr algn="r" fontAlgn="t"/>
                      <a:r>
                        <a:rPr lang="en-TT" sz="1600" b="1" i="0" dirty="0">
                          <a:solidFill>
                            <a:srgbClr val="333333"/>
                          </a:solidFill>
                          <a:effectLst/>
                          <a:latin typeface="Arial" panose="020B0604020202020204" pitchFamily="34" charset="0"/>
                        </a:rPr>
                        <a:t>18,296,072</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A6CEEC"/>
                    </a:solidFill>
                  </a:tcPr>
                </a:tc>
                <a:tc>
                  <a:txBody>
                    <a:bodyPr/>
                    <a:lstStyle/>
                    <a:p>
                      <a:pPr algn="r" fontAlgn="t"/>
                      <a:r>
                        <a:rPr lang="en-TT" sz="1600" b="1" i="0">
                          <a:solidFill>
                            <a:srgbClr val="333333"/>
                          </a:solidFill>
                          <a:effectLst/>
                          <a:latin typeface="Arial" panose="020B0604020202020204" pitchFamily="34" charset="0"/>
                        </a:rPr>
                        <a:t>85,426M.$</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A6CEEC"/>
                    </a:solidFill>
                  </a:tcPr>
                </a:tc>
                <a:tc>
                  <a:txBody>
                    <a:bodyPr/>
                    <a:lstStyle/>
                    <a:p>
                      <a:pPr algn="r" fontAlgn="t"/>
                      <a:r>
                        <a:rPr lang="en-TT" sz="1600" b="1" i="0">
                          <a:solidFill>
                            <a:srgbClr val="333333"/>
                          </a:solidFill>
                          <a:effectLst/>
                          <a:latin typeface="Arial" panose="020B0604020202020204" pitchFamily="34" charset="0"/>
                        </a:rPr>
                        <a:t>4,669$</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A6CEEC"/>
                    </a:solidFill>
                  </a:tcPr>
                </a:tc>
                <a:tc>
                  <a:txBody>
                    <a:bodyPr/>
                    <a:lstStyle/>
                    <a:p>
                      <a:pPr algn="r" fontAlgn="t"/>
                      <a:endParaRPr lang="en-TT" sz="1600" b="1" i="0">
                        <a:solidFill>
                          <a:srgbClr val="333333"/>
                        </a:solidFill>
                        <a:effectLst/>
                        <a:latin typeface="Arial" panose="020B0604020202020204" pitchFamily="34" charset="0"/>
                      </a:endParaRP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A6CEEC"/>
                    </a:solidFill>
                  </a:tcPr>
                </a:tc>
                <a:tc>
                  <a:txBody>
                    <a:bodyPr/>
                    <a:lstStyle/>
                    <a:p>
                      <a:pPr algn="r" fontAlgn="t"/>
                      <a:r>
                        <a:rPr lang="en-TT" sz="1600" b="1" i="0">
                          <a:solidFill>
                            <a:srgbClr val="333333"/>
                          </a:solidFill>
                          <a:effectLst/>
                          <a:latin typeface="Arial" panose="020B0604020202020204" pitchFamily="34" charset="0"/>
                        </a:rPr>
                        <a:t>55,539</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A6CEEC"/>
                    </a:solidFill>
                  </a:tcPr>
                </a:tc>
                <a:tc>
                  <a:txBody>
                    <a:bodyPr/>
                    <a:lstStyle/>
                    <a:p>
                      <a:pPr algn="r" fontAlgn="t"/>
                      <a:r>
                        <a:rPr lang="en-TT" sz="1600" b="1" i="0">
                          <a:solidFill>
                            <a:srgbClr val="333333"/>
                          </a:solidFill>
                          <a:effectLst/>
                          <a:latin typeface="Arial" panose="020B0604020202020204" pitchFamily="34" charset="0"/>
                        </a:rPr>
                        <a:t>67.14%</a:t>
                      </a:r>
                    </a:p>
                  </a:txBody>
                  <a:tcPr marL="14374" marR="14374" marT="14374" marB="14374">
                    <a:lnL w="9525" cap="flat" cmpd="sng" algn="ctr">
                      <a:solidFill>
                        <a:srgbClr val="B8B2AD"/>
                      </a:solidFill>
                      <a:prstDash val="solid"/>
                      <a:round/>
                      <a:headEnd type="none" w="med" len="med"/>
                      <a:tailEnd type="none" w="med" len="med"/>
                    </a:lnL>
                    <a:lnR w="9525" cap="flat" cmpd="sng" algn="ctr">
                      <a:solidFill>
                        <a:srgbClr val="B8B2AD"/>
                      </a:solidFill>
                      <a:prstDash val="solid"/>
                      <a:round/>
                      <a:headEnd type="none" w="med" len="med"/>
                      <a:tailEnd type="none" w="med" len="med"/>
                    </a:lnR>
                    <a:lnT w="9525" cap="flat" cmpd="sng" algn="ctr">
                      <a:solidFill>
                        <a:srgbClr val="B8B2AD"/>
                      </a:solidFill>
                      <a:prstDash val="solid"/>
                      <a:round/>
                      <a:headEnd type="none" w="med" len="med"/>
                      <a:tailEnd type="none" w="med" len="med"/>
                    </a:lnT>
                    <a:lnB w="9525" cap="flat" cmpd="sng" algn="ctr">
                      <a:solidFill>
                        <a:srgbClr val="B8B2AD"/>
                      </a:solidFill>
                      <a:prstDash val="solid"/>
                      <a:round/>
                      <a:headEnd type="none" w="med" len="med"/>
                      <a:tailEnd type="none" w="med" len="med"/>
                    </a:lnB>
                    <a:solidFill>
                      <a:srgbClr val="A6CEEC"/>
                    </a:solidFill>
                  </a:tcPr>
                </a:tc>
                <a:tc>
                  <a:txBody>
                    <a:bodyPr/>
                    <a:lstStyle/>
                    <a:p>
                      <a:endParaRPr lang="en-TT" sz="1600" dirty="0"/>
                    </a:p>
                  </a:txBody>
                  <a:tcPr marL="27598" marR="27598" marT="13799" marB="13799">
                    <a:lnL w="9525" cap="flat" cmpd="sng" algn="ctr">
                      <a:solidFill>
                        <a:srgbClr val="B8B2AD"/>
                      </a:solidFill>
                      <a:prstDash val="solid"/>
                      <a:round/>
                      <a:headEnd type="none" w="med" len="med"/>
                      <a:tailEnd type="none" w="med" len="med"/>
                    </a:lnL>
                    <a:lnT w="9525" cap="flat" cmpd="sng" algn="ctr">
                      <a:solidFill>
                        <a:srgbClr val="B8B2AD"/>
                      </a:solidFill>
                      <a:prstDash val="solid"/>
                      <a:round/>
                      <a:headEnd type="none" w="med" len="med"/>
                      <a:tailEnd type="none" w="med" len="med"/>
                    </a:lnT>
                  </a:tcPr>
                </a:tc>
                <a:extLst>
                  <a:ext uri="{0D108BD9-81ED-4DB2-BD59-A6C34878D82A}">
                    <a16:rowId xmlns:a16="http://schemas.microsoft.com/office/drawing/2014/main" val="2539465184"/>
                  </a:ext>
                </a:extLst>
              </a:tr>
            </a:tbl>
          </a:graphicData>
        </a:graphic>
      </p:graphicFrame>
      <p:sp>
        <p:nvSpPr>
          <p:cNvPr id="6" name="TextBox 5">
            <a:extLst>
              <a:ext uri="{FF2B5EF4-FFF2-40B4-BE49-F238E27FC236}">
                <a16:creationId xmlns:a16="http://schemas.microsoft.com/office/drawing/2014/main" id="{1322734E-66DD-4814-AA8A-EF12B10F6E78}"/>
              </a:ext>
            </a:extLst>
          </p:cNvPr>
          <p:cNvSpPr txBox="1"/>
          <p:nvPr/>
        </p:nvSpPr>
        <p:spPr>
          <a:xfrm>
            <a:off x="1721797" y="6388918"/>
            <a:ext cx="7519110" cy="646331"/>
          </a:xfrm>
          <a:prstGeom prst="rect">
            <a:avLst/>
          </a:prstGeom>
          <a:noFill/>
        </p:spPr>
        <p:txBody>
          <a:bodyPr wrap="none" rtlCol="0">
            <a:spAutoFit/>
          </a:bodyPr>
          <a:lstStyle/>
          <a:p>
            <a:r>
              <a:rPr lang="en-TT" dirty="0"/>
              <a:t>Source: </a:t>
            </a:r>
            <a:r>
              <a:rPr lang="en-TT" dirty="0">
                <a:hlinkClick r:id="rId17"/>
              </a:rPr>
              <a:t>https://countryeconomy.com/countries/groups/caribbean-community</a:t>
            </a:r>
            <a:endParaRPr lang="en-TT" dirty="0"/>
          </a:p>
          <a:p>
            <a:endParaRPr lang="en-TT" dirty="0"/>
          </a:p>
        </p:txBody>
      </p:sp>
    </p:spTree>
    <p:extLst>
      <p:ext uri="{BB962C8B-B14F-4D97-AF65-F5344CB8AC3E}">
        <p14:creationId xmlns:p14="http://schemas.microsoft.com/office/powerpoint/2010/main" val="2115798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00E0F77-E936-4985-B7B1-B9823486AC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5661EA-C80B-49A5-B544-9AF949069146}"/>
              </a:ext>
            </a:extLst>
          </p:cNvPr>
          <p:cNvSpPr>
            <a:spLocks noGrp="1"/>
          </p:cNvSpPr>
          <p:nvPr>
            <p:ph type="title"/>
          </p:nvPr>
        </p:nvSpPr>
        <p:spPr>
          <a:xfrm>
            <a:off x="517889" y="4883544"/>
            <a:ext cx="3876086" cy="1556907"/>
          </a:xfrm>
        </p:spPr>
        <p:txBody>
          <a:bodyPr vert="horz" lIns="91440" tIns="45720" rIns="91440" bIns="45720" rtlCol="0" anchor="ctr">
            <a:normAutofit/>
          </a:bodyPr>
          <a:lstStyle/>
          <a:p>
            <a:r>
              <a:rPr lang="en-US" sz="2700" kern="1200">
                <a:solidFill>
                  <a:schemeClr val="tx1"/>
                </a:solidFill>
                <a:latin typeface="+mj-lt"/>
                <a:ea typeface="+mj-ea"/>
                <a:cs typeface="+mj-cs"/>
              </a:rPr>
              <a:t>Opportunities - Liquid Transportation Fuel Usage</a:t>
            </a:r>
            <a:br>
              <a:rPr lang="en-US" sz="2700" kern="1200">
                <a:solidFill>
                  <a:schemeClr val="tx1"/>
                </a:solidFill>
                <a:latin typeface="+mj-lt"/>
                <a:ea typeface="+mj-ea"/>
                <a:cs typeface="+mj-cs"/>
              </a:rPr>
            </a:br>
            <a:endParaRPr lang="en-US" sz="2700" kern="1200">
              <a:solidFill>
                <a:schemeClr val="tx1"/>
              </a:solidFill>
              <a:latin typeface="+mj-lt"/>
              <a:ea typeface="+mj-ea"/>
              <a:cs typeface="+mj-cs"/>
            </a:endParaRPr>
          </a:p>
        </p:txBody>
      </p:sp>
      <p:sp>
        <p:nvSpPr>
          <p:cNvPr id="12" name="Rectangle 11">
            <a:extLst>
              <a:ext uri="{FF2B5EF4-FFF2-40B4-BE49-F238E27FC236}">
                <a16:creationId xmlns:a16="http://schemas.microsoft.com/office/drawing/2014/main" id="{95C8260E-968F-44E8-A823-ABB431311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8658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89" y="0"/>
            <a:ext cx="11231745" cy="458818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C9B7298E-160D-4970-BA3A-FEF7A363AA5D}"/>
              </a:ext>
            </a:extLst>
          </p:cNvPr>
          <p:cNvPicPr>
            <a:picLocks noGrp="1" noChangeAspect="1"/>
          </p:cNvPicPr>
          <p:nvPr>
            <p:ph idx="1"/>
          </p:nvPr>
        </p:nvPicPr>
        <p:blipFill>
          <a:blip r:embed="rId3"/>
          <a:stretch>
            <a:fillRect/>
          </a:stretch>
        </p:blipFill>
        <p:spPr>
          <a:xfrm>
            <a:off x="959205" y="525675"/>
            <a:ext cx="10369645" cy="3544926"/>
          </a:xfrm>
          <a:prstGeom prst="rect">
            <a:avLst/>
          </a:prstGeom>
        </p:spPr>
      </p:pic>
      <p:sp>
        <p:nvSpPr>
          <p:cNvPr id="16" name="Rectangle 15">
            <a:extLst>
              <a:ext uri="{FF2B5EF4-FFF2-40B4-BE49-F238E27FC236}">
                <a16:creationId xmlns:a16="http://schemas.microsoft.com/office/drawing/2014/main" id="{FE43805F-24A6-46A4-B19B-54F2834735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001107" y="5661132"/>
            <a:ext cx="1463040"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3EED568-BB4A-4EB7-9DCC-4051454720F9}"/>
              </a:ext>
            </a:extLst>
          </p:cNvPr>
          <p:cNvSpPr txBox="1"/>
          <p:nvPr/>
        </p:nvSpPr>
        <p:spPr>
          <a:xfrm>
            <a:off x="5162719" y="4883544"/>
            <a:ext cx="6800646" cy="1538322"/>
          </a:xfrm>
          <a:prstGeom prst="rect">
            <a:avLst/>
          </a:prstGeom>
        </p:spPr>
        <p:txBody>
          <a:bodyPr vert="horz" lIns="91440" tIns="45720" rIns="91440" bIns="45720" rtlCol="0" anchor="ctr">
            <a:normAutofit/>
          </a:bodyPr>
          <a:lstStyle/>
          <a:p>
            <a:pPr>
              <a:lnSpc>
                <a:spcPct val="90000"/>
              </a:lnSpc>
              <a:spcAft>
                <a:spcPts val="600"/>
              </a:spcAft>
            </a:pPr>
            <a:r>
              <a:rPr lang="en-US" dirty="0"/>
              <a:t>Source: The Future of E-Mobility in the Caribbean, CCREEE Feb 2020</a:t>
            </a:r>
          </a:p>
        </p:txBody>
      </p:sp>
    </p:spTree>
    <p:extLst>
      <p:ext uri="{BB962C8B-B14F-4D97-AF65-F5344CB8AC3E}">
        <p14:creationId xmlns:p14="http://schemas.microsoft.com/office/powerpoint/2010/main" val="1045615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700E0F77-E936-4985-B7B1-B9823486AC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1E2C25E9-826E-46BF-9388-82E44495D5CA}"/>
              </a:ext>
            </a:extLst>
          </p:cNvPr>
          <p:cNvSpPr>
            <a:spLocks noGrp="1"/>
          </p:cNvSpPr>
          <p:nvPr>
            <p:ph type="title"/>
          </p:nvPr>
        </p:nvSpPr>
        <p:spPr>
          <a:xfrm>
            <a:off x="517889" y="4883544"/>
            <a:ext cx="3876086" cy="1556907"/>
          </a:xfrm>
        </p:spPr>
        <p:txBody>
          <a:bodyPr vert="horz" lIns="91440" tIns="45720" rIns="91440" bIns="45720" rtlCol="0" anchor="ctr">
            <a:normAutofit/>
          </a:bodyPr>
          <a:lstStyle/>
          <a:p>
            <a:r>
              <a:rPr lang="en-US" sz="2700" kern="1200">
                <a:solidFill>
                  <a:schemeClr val="tx1"/>
                </a:solidFill>
                <a:latin typeface="+mj-lt"/>
                <a:ea typeface="+mj-ea"/>
                <a:cs typeface="+mj-cs"/>
              </a:rPr>
              <a:t>Opportunities - Electricity vs Gasoline Cost</a:t>
            </a:r>
            <a:br>
              <a:rPr lang="en-US" sz="2700" kern="1200">
                <a:solidFill>
                  <a:schemeClr val="tx1"/>
                </a:solidFill>
                <a:latin typeface="+mj-lt"/>
                <a:ea typeface="+mj-ea"/>
                <a:cs typeface="+mj-cs"/>
              </a:rPr>
            </a:br>
            <a:endParaRPr lang="en-US" sz="2700" kern="1200">
              <a:solidFill>
                <a:schemeClr val="tx1"/>
              </a:solidFill>
              <a:latin typeface="+mj-lt"/>
              <a:ea typeface="+mj-ea"/>
              <a:cs typeface="+mj-cs"/>
            </a:endParaRPr>
          </a:p>
        </p:txBody>
      </p:sp>
      <p:sp>
        <p:nvSpPr>
          <p:cNvPr id="29" name="Rectangle 28">
            <a:extLst>
              <a:ext uri="{FF2B5EF4-FFF2-40B4-BE49-F238E27FC236}">
                <a16:creationId xmlns:a16="http://schemas.microsoft.com/office/drawing/2014/main" id="{95C8260E-968F-44E8-A823-ABB431311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8658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89" y="0"/>
            <a:ext cx="11231745" cy="458818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C5CC88F3-4A3C-4BE3-9308-57E939C14212}"/>
              </a:ext>
            </a:extLst>
          </p:cNvPr>
          <p:cNvPicPr>
            <a:picLocks noChangeAspect="1"/>
          </p:cNvPicPr>
          <p:nvPr/>
        </p:nvPicPr>
        <p:blipFill>
          <a:blip r:embed="rId3"/>
          <a:stretch>
            <a:fillRect/>
          </a:stretch>
        </p:blipFill>
        <p:spPr>
          <a:xfrm>
            <a:off x="1618684" y="364142"/>
            <a:ext cx="9050687" cy="3867993"/>
          </a:xfrm>
          <a:prstGeom prst="rect">
            <a:avLst/>
          </a:prstGeom>
        </p:spPr>
      </p:pic>
      <p:sp>
        <p:nvSpPr>
          <p:cNvPr id="33" name="Rectangle 32">
            <a:extLst>
              <a:ext uri="{FF2B5EF4-FFF2-40B4-BE49-F238E27FC236}">
                <a16:creationId xmlns:a16="http://schemas.microsoft.com/office/drawing/2014/main" id="{FE43805F-24A6-46A4-B19B-54F2834735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001107" y="5661132"/>
            <a:ext cx="1463040"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6F9AC8D5-4BC1-4FD9-AD62-B8FF93F57B46}"/>
              </a:ext>
            </a:extLst>
          </p:cNvPr>
          <p:cNvSpPr txBox="1"/>
          <p:nvPr/>
        </p:nvSpPr>
        <p:spPr>
          <a:xfrm>
            <a:off x="5162719" y="4883544"/>
            <a:ext cx="6586915" cy="1556907"/>
          </a:xfrm>
          <a:prstGeom prst="rect">
            <a:avLst/>
          </a:prstGeom>
        </p:spPr>
        <p:txBody>
          <a:bodyPr vert="horz" lIns="91440" tIns="45720" rIns="91440" bIns="45720" rtlCol="0" anchor="ctr">
            <a:normAutofit/>
          </a:bodyPr>
          <a:lstStyle/>
          <a:p>
            <a:pPr>
              <a:lnSpc>
                <a:spcPct val="90000"/>
              </a:lnSpc>
              <a:spcAft>
                <a:spcPts val="600"/>
              </a:spcAft>
            </a:pPr>
            <a:r>
              <a:rPr lang="en-US" dirty="0"/>
              <a:t>Source: Electrified Islands, OAS and IDB, Feb 2020</a:t>
            </a:r>
          </a:p>
        </p:txBody>
      </p:sp>
    </p:spTree>
    <p:extLst>
      <p:ext uri="{BB962C8B-B14F-4D97-AF65-F5344CB8AC3E}">
        <p14:creationId xmlns:p14="http://schemas.microsoft.com/office/powerpoint/2010/main" val="2697947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7BF29FF4-D3EF-4E64-8D91-28BB5A26097B}"/>
              </a:ext>
            </a:extLst>
          </p:cNvPr>
          <p:cNvPicPr>
            <a:picLocks noGrp="1" noChangeAspect="1"/>
          </p:cNvPicPr>
          <p:nvPr>
            <p:ph sz="half" idx="2"/>
          </p:nvPr>
        </p:nvPicPr>
        <p:blipFill>
          <a:blip r:embed="rId3"/>
          <a:stretch>
            <a:fillRect/>
          </a:stretch>
        </p:blipFill>
        <p:spPr>
          <a:xfrm>
            <a:off x="1197591" y="1118500"/>
            <a:ext cx="8697036" cy="4166007"/>
          </a:xfrm>
          <a:prstGeom prst="rect">
            <a:avLst/>
          </a:prstGeom>
        </p:spPr>
      </p:pic>
      <p:sp>
        <p:nvSpPr>
          <p:cNvPr id="15" name="TextBox 14">
            <a:extLst>
              <a:ext uri="{FF2B5EF4-FFF2-40B4-BE49-F238E27FC236}">
                <a16:creationId xmlns:a16="http://schemas.microsoft.com/office/drawing/2014/main" id="{81279FD1-39C4-4412-8DA1-17762EF159ED}"/>
              </a:ext>
            </a:extLst>
          </p:cNvPr>
          <p:cNvSpPr txBox="1"/>
          <p:nvPr/>
        </p:nvSpPr>
        <p:spPr>
          <a:xfrm>
            <a:off x="2115772" y="5464777"/>
            <a:ext cx="8160992" cy="369332"/>
          </a:xfrm>
          <a:prstGeom prst="rect">
            <a:avLst/>
          </a:prstGeom>
          <a:noFill/>
        </p:spPr>
        <p:txBody>
          <a:bodyPr wrap="square" rtlCol="0">
            <a:spAutoFit/>
          </a:bodyPr>
          <a:lstStyle/>
          <a:p>
            <a:r>
              <a:rPr lang="en-TT" dirty="0"/>
              <a:t>Source: Electrified Islands, OAS and IDB Feb 2020</a:t>
            </a:r>
          </a:p>
        </p:txBody>
      </p:sp>
      <p:sp>
        <p:nvSpPr>
          <p:cNvPr id="2" name="Rectangle 1">
            <a:extLst>
              <a:ext uri="{FF2B5EF4-FFF2-40B4-BE49-F238E27FC236}">
                <a16:creationId xmlns:a16="http://schemas.microsoft.com/office/drawing/2014/main" id="{E448F0D2-BD0A-4516-AC7F-AC26A8457964}"/>
              </a:ext>
            </a:extLst>
          </p:cNvPr>
          <p:cNvSpPr/>
          <p:nvPr/>
        </p:nvSpPr>
        <p:spPr>
          <a:xfrm>
            <a:off x="1849051" y="168789"/>
            <a:ext cx="6763711" cy="769441"/>
          </a:xfrm>
          <a:prstGeom prst="rect">
            <a:avLst/>
          </a:prstGeom>
        </p:spPr>
        <p:txBody>
          <a:bodyPr wrap="none">
            <a:spAutoFit/>
          </a:bodyPr>
          <a:lstStyle/>
          <a:p>
            <a:r>
              <a:rPr lang="en-TT" sz="4400" dirty="0">
                <a:solidFill>
                  <a:srgbClr val="00B050"/>
                </a:solidFill>
              </a:rPr>
              <a:t>EV Deployment in the region</a:t>
            </a:r>
            <a:endParaRPr lang="en-TT" sz="4400" dirty="0"/>
          </a:p>
        </p:txBody>
      </p:sp>
    </p:spTree>
    <p:extLst>
      <p:ext uri="{BB962C8B-B14F-4D97-AF65-F5344CB8AC3E}">
        <p14:creationId xmlns:p14="http://schemas.microsoft.com/office/powerpoint/2010/main" val="2262270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35555856-9970-4BC3-9AA9-6A917F53AF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421721"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7F487851-BFAF-46D8-A1ED-50CAD6E46F5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4">
            <a:extLst>
              <a:ext uri="{FF2B5EF4-FFF2-40B4-BE49-F238E27FC236}">
                <a16:creationId xmlns:a16="http://schemas.microsoft.com/office/drawing/2014/main" id="{354FB0E3-8B3F-4531-B94C-8C30FD0CDD8D}"/>
              </a:ext>
            </a:extLst>
          </p:cNvPr>
          <p:cNvSpPr>
            <a:spLocks noGrp="1"/>
          </p:cNvSpPr>
          <p:nvPr>
            <p:ph type="title"/>
          </p:nvPr>
        </p:nvSpPr>
        <p:spPr>
          <a:xfrm>
            <a:off x="6590662" y="4267832"/>
            <a:ext cx="4805996" cy="1297115"/>
          </a:xfrm>
        </p:spPr>
        <p:txBody>
          <a:bodyPr vert="horz" lIns="91440" tIns="45720" rIns="91440" bIns="45720" rtlCol="0" anchor="t">
            <a:normAutofit/>
          </a:bodyPr>
          <a:lstStyle/>
          <a:p>
            <a:r>
              <a:rPr lang="en-US" sz="4100" kern="1200">
                <a:solidFill>
                  <a:srgbClr val="000000"/>
                </a:solidFill>
                <a:latin typeface="+mj-lt"/>
                <a:ea typeface="+mj-ea"/>
                <a:cs typeface="+mj-cs"/>
              </a:rPr>
              <a:t>Clean Transportation Policies in CARICOM</a:t>
            </a:r>
          </a:p>
        </p:txBody>
      </p:sp>
      <p:sp>
        <p:nvSpPr>
          <p:cNvPr id="25" name="Freeform 50">
            <a:extLst>
              <a:ext uri="{FF2B5EF4-FFF2-40B4-BE49-F238E27FC236}">
                <a16:creationId xmlns:a16="http://schemas.microsoft.com/office/drawing/2014/main" id="{13722DD7-BA73-4776-93A3-94491FEF72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1159"/>
            <a:ext cx="5464879"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8" name="Graphic 17" descr="Car">
            <a:extLst>
              <a:ext uri="{FF2B5EF4-FFF2-40B4-BE49-F238E27FC236}">
                <a16:creationId xmlns:a16="http://schemas.microsoft.com/office/drawing/2014/main" id="{949BCC1E-974E-4A1D-9FD2-337082F61EB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spTree>
    <p:extLst>
      <p:ext uri="{BB962C8B-B14F-4D97-AF65-F5344CB8AC3E}">
        <p14:creationId xmlns:p14="http://schemas.microsoft.com/office/powerpoint/2010/main" val="37486471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219200" y="152400"/>
            <a:ext cx="10485615" cy="1295400"/>
          </a:xfrm>
        </p:spPr>
        <p:txBody>
          <a:bodyPr/>
          <a:lstStyle/>
          <a:p>
            <a:r>
              <a:rPr lang="en-US" dirty="0"/>
              <a:t>CARICOM Energy Policy 2013 – Energy use for Transportation</a:t>
            </a:r>
          </a:p>
        </p:txBody>
      </p:sp>
      <p:sp>
        <p:nvSpPr>
          <p:cNvPr id="6" name="Content Placeholder 5"/>
          <p:cNvSpPr>
            <a:spLocks noGrp="1"/>
          </p:cNvSpPr>
          <p:nvPr>
            <p:ph idx="1"/>
          </p:nvPr>
        </p:nvSpPr>
        <p:spPr>
          <a:xfrm>
            <a:off x="619276" y="1716832"/>
            <a:ext cx="10492153" cy="5141168"/>
          </a:xfrm>
        </p:spPr>
        <p:txBody>
          <a:bodyPr>
            <a:normAutofit fontScale="92500" lnSpcReduction="20000"/>
          </a:bodyPr>
          <a:lstStyle/>
          <a:p>
            <a:pPr marL="457200" indent="-457200">
              <a:buFont typeface="+mj-lt"/>
              <a:buAutoNum type="arabicParenR"/>
            </a:pPr>
            <a:r>
              <a:rPr lang="en-TT" dirty="0"/>
              <a:t>Implement strategies to encourage </a:t>
            </a:r>
            <a:r>
              <a:rPr lang="en-TT" b="1" u="sng" dirty="0"/>
              <a:t>fuel switching </a:t>
            </a:r>
            <a:r>
              <a:rPr lang="en-TT" dirty="0"/>
              <a:t>in the   transportation sector and improve fuel conservation and efficiency in </a:t>
            </a:r>
            <a:r>
              <a:rPr lang="en-TT" b="1" u="sng" dirty="0"/>
              <a:t>ground, marine and aviation </a:t>
            </a:r>
            <a:r>
              <a:rPr lang="en-TT" dirty="0"/>
              <a:t>transportation.</a:t>
            </a:r>
          </a:p>
          <a:p>
            <a:pPr marL="457200" indent="-457200">
              <a:buFont typeface="+mj-lt"/>
              <a:buAutoNum type="arabicParenR"/>
            </a:pPr>
            <a:r>
              <a:rPr lang="en-TT" dirty="0"/>
              <a:t>Promote the use of </a:t>
            </a:r>
            <a:r>
              <a:rPr lang="en-TT" b="1" u="sng" dirty="0"/>
              <a:t>fuel efficient vehicles.</a:t>
            </a:r>
          </a:p>
          <a:p>
            <a:pPr marL="457200" indent="-457200">
              <a:buFont typeface="+mj-lt"/>
              <a:buAutoNum type="arabicParenR"/>
            </a:pPr>
            <a:r>
              <a:rPr lang="en-TT" dirty="0"/>
              <a:t>Promote the use of </a:t>
            </a:r>
            <a:r>
              <a:rPr lang="en-TT" b="1" u="sng" dirty="0"/>
              <a:t>cleaner fuels.</a:t>
            </a:r>
          </a:p>
          <a:p>
            <a:pPr marL="457200" indent="-457200">
              <a:buFont typeface="+mj-lt"/>
              <a:buAutoNum type="arabicParenR"/>
            </a:pPr>
            <a:r>
              <a:rPr lang="en-TT" dirty="0"/>
              <a:t>Identify appropriate incentives for </a:t>
            </a:r>
            <a:r>
              <a:rPr lang="en-TT" b="1" u="sng" dirty="0"/>
              <a:t>promoting technological development in fuel switching </a:t>
            </a:r>
            <a:r>
              <a:rPr lang="en-TT" dirty="0"/>
              <a:t>as well as the use of </a:t>
            </a:r>
            <a:r>
              <a:rPr lang="en-TT" b="1" u="sng" dirty="0"/>
              <a:t>electric and hybrid vehicles </a:t>
            </a:r>
            <a:r>
              <a:rPr lang="en-TT" dirty="0"/>
              <a:t>and </a:t>
            </a:r>
            <a:r>
              <a:rPr lang="en-TT" b="1" u="sng" dirty="0"/>
              <a:t>collaborate with electric utilities </a:t>
            </a:r>
            <a:r>
              <a:rPr lang="en-TT" dirty="0"/>
              <a:t>on suitable high-voltage upgrades to national grids.</a:t>
            </a:r>
          </a:p>
          <a:p>
            <a:pPr marL="457200" indent="-457200">
              <a:buFont typeface="+mj-lt"/>
              <a:buAutoNum type="arabicParenR"/>
            </a:pPr>
            <a:r>
              <a:rPr lang="en-TT" dirty="0"/>
              <a:t>Apply appropriate </a:t>
            </a:r>
            <a:r>
              <a:rPr lang="en-TT" b="1" u="sng" dirty="0"/>
              <a:t>planning designs </a:t>
            </a:r>
            <a:r>
              <a:rPr lang="en-TT" dirty="0"/>
              <a:t>to the </a:t>
            </a:r>
            <a:r>
              <a:rPr lang="en-TT" b="1" u="sng" dirty="0"/>
              <a:t>road transportation networks </a:t>
            </a:r>
            <a:r>
              <a:rPr lang="en-TT" dirty="0"/>
              <a:t>and in </a:t>
            </a:r>
            <a:r>
              <a:rPr lang="en-TT" b="1" u="sng" dirty="0"/>
              <a:t>traffic management</a:t>
            </a:r>
            <a:r>
              <a:rPr lang="en-TT" dirty="0">
                <a:solidFill>
                  <a:schemeClr val="accent6">
                    <a:lumMod val="60000"/>
                    <a:lumOff val="40000"/>
                  </a:schemeClr>
                </a:solidFill>
              </a:rPr>
              <a:t> </a:t>
            </a:r>
            <a:r>
              <a:rPr lang="en-TT" dirty="0"/>
              <a:t>to promote energy efficiency.</a:t>
            </a:r>
          </a:p>
          <a:p>
            <a:pPr marL="457200" indent="-457200">
              <a:buFont typeface="+mj-lt"/>
              <a:buAutoNum type="arabicParenR"/>
            </a:pPr>
            <a:r>
              <a:rPr lang="en-TT" dirty="0"/>
              <a:t>Identify and implement alternative modes of transport, in particular </a:t>
            </a:r>
            <a:r>
              <a:rPr lang="en-TT" b="1" u="sng" dirty="0"/>
              <a:t>mass transit systems.</a:t>
            </a:r>
            <a:endParaRPr lang="en-US" b="1" u="sng" dirty="0"/>
          </a:p>
          <a:p>
            <a:pPr marL="457200" indent="-457200">
              <a:buFont typeface="+mj-lt"/>
              <a:buAutoNum type="arabicParenR"/>
            </a:pPr>
            <a:endParaRPr lang="en-TT" dirty="0"/>
          </a:p>
        </p:txBody>
      </p:sp>
    </p:spTree>
    <p:extLst>
      <p:ext uri="{BB962C8B-B14F-4D97-AF65-F5344CB8AC3E}">
        <p14:creationId xmlns:p14="http://schemas.microsoft.com/office/powerpoint/2010/main" val="2041341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2737D-17E9-4411-95CB-EE532673F5B8}"/>
              </a:ext>
            </a:extLst>
          </p:cNvPr>
          <p:cNvSpPr>
            <a:spLocks noGrp="1"/>
          </p:cNvSpPr>
          <p:nvPr>
            <p:ph type="title"/>
          </p:nvPr>
        </p:nvSpPr>
        <p:spPr/>
        <p:txBody>
          <a:bodyPr/>
          <a:lstStyle/>
          <a:p>
            <a:r>
              <a:rPr lang="en-TT" dirty="0"/>
              <a:t>C-SERMS 2015 : Transportation sector </a:t>
            </a:r>
          </a:p>
        </p:txBody>
      </p:sp>
      <p:sp>
        <p:nvSpPr>
          <p:cNvPr id="3" name="Content Placeholder 2">
            <a:extLst>
              <a:ext uri="{FF2B5EF4-FFF2-40B4-BE49-F238E27FC236}">
                <a16:creationId xmlns:a16="http://schemas.microsoft.com/office/drawing/2014/main" id="{52190A7C-94E0-4CA1-94AE-3667D09D62D3}"/>
              </a:ext>
            </a:extLst>
          </p:cNvPr>
          <p:cNvSpPr>
            <a:spLocks noGrp="1"/>
          </p:cNvSpPr>
          <p:nvPr>
            <p:ph idx="1"/>
          </p:nvPr>
        </p:nvSpPr>
        <p:spPr/>
        <p:txBody>
          <a:bodyPr/>
          <a:lstStyle/>
          <a:p>
            <a:r>
              <a:rPr lang="en-TT" dirty="0"/>
              <a:t>Transportation’s sector overlooked because of the sector’s complexity and lack of available data.</a:t>
            </a:r>
          </a:p>
          <a:p>
            <a:r>
              <a:rPr lang="en-TT" dirty="0"/>
              <a:t>The promotion of HEV and EV capable of reducing fuel consumption by 47% and 73%, respectively, could greatly benefit the CARICOM region.</a:t>
            </a:r>
          </a:p>
          <a:p>
            <a:r>
              <a:rPr lang="en-TT" dirty="0"/>
              <a:t> Electric vehicles also can provide ancillary benefits when integrated with renewable energy and smart grid development.</a:t>
            </a:r>
            <a:br>
              <a:rPr lang="en-TT" dirty="0"/>
            </a:br>
            <a:endParaRPr lang="en-TT" dirty="0"/>
          </a:p>
        </p:txBody>
      </p:sp>
    </p:spTree>
    <p:extLst>
      <p:ext uri="{BB962C8B-B14F-4D97-AF65-F5344CB8AC3E}">
        <p14:creationId xmlns:p14="http://schemas.microsoft.com/office/powerpoint/2010/main" val="173410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9A509079-55F7-4EA3-A14A-7AC0298B2665}"/>
              </a:ext>
            </a:extLst>
          </p:cNvPr>
          <p:cNvGraphicFramePr>
            <a:graphicFrameLocks noGrp="1"/>
          </p:cNvGraphicFramePr>
          <p:nvPr>
            <p:ph idx="1"/>
          </p:nvPr>
        </p:nvGraphicFramePr>
        <p:xfrm>
          <a:off x="1343472" y="1484786"/>
          <a:ext cx="9361040" cy="4626353"/>
        </p:xfrm>
        <a:graphic>
          <a:graphicData uri="http://schemas.openxmlformats.org/drawingml/2006/table">
            <a:tbl>
              <a:tblPr>
                <a:tableStyleId>{5C22544A-7EE6-4342-B048-85BDC9FD1C3A}</a:tableStyleId>
              </a:tblPr>
              <a:tblGrid>
                <a:gridCol w="2543261">
                  <a:extLst>
                    <a:ext uri="{9D8B030D-6E8A-4147-A177-3AD203B41FA5}">
                      <a16:colId xmlns:a16="http://schemas.microsoft.com/office/drawing/2014/main" val="3941685019"/>
                    </a:ext>
                  </a:extLst>
                </a:gridCol>
                <a:gridCol w="3324625">
                  <a:extLst>
                    <a:ext uri="{9D8B030D-6E8A-4147-A177-3AD203B41FA5}">
                      <a16:colId xmlns:a16="http://schemas.microsoft.com/office/drawing/2014/main" val="1220888762"/>
                    </a:ext>
                  </a:extLst>
                </a:gridCol>
                <a:gridCol w="3493154">
                  <a:extLst>
                    <a:ext uri="{9D8B030D-6E8A-4147-A177-3AD203B41FA5}">
                      <a16:colId xmlns:a16="http://schemas.microsoft.com/office/drawing/2014/main" val="3742089288"/>
                    </a:ext>
                  </a:extLst>
                </a:gridCol>
              </a:tblGrid>
              <a:tr h="414322">
                <a:tc>
                  <a:txBody>
                    <a:bodyPr/>
                    <a:lstStyle/>
                    <a:p>
                      <a:pPr algn="l" fontAlgn="b"/>
                      <a:r>
                        <a:rPr lang="en-TT" sz="1600" b="1" u="none" strike="noStrike" dirty="0">
                          <a:effectLst/>
                        </a:rPr>
                        <a:t>CARICOM Country</a:t>
                      </a:r>
                      <a:endParaRPr lang="en-TT" sz="1600" b="1" i="0" u="none" strike="noStrike" dirty="0">
                        <a:solidFill>
                          <a:srgbClr val="FFFFFF"/>
                        </a:solidFill>
                        <a:effectLst/>
                        <a:latin typeface="Calibri" panose="020F0502020204030204" pitchFamily="34" charset="0"/>
                      </a:endParaRPr>
                    </a:p>
                  </a:txBody>
                  <a:tcPr marL="5443" marR="5443" marT="5443" marB="0" anchor="b"/>
                </a:tc>
                <a:tc>
                  <a:txBody>
                    <a:bodyPr/>
                    <a:lstStyle/>
                    <a:p>
                      <a:pPr algn="l" fontAlgn="b"/>
                      <a:r>
                        <a:rPr lang="en-TT" sz="1400" b="1" u="none" strike="noStrike" dirty="0">
                          <a:effectLst/>
                        </a:rPr>
                        <a:t>NDC commitment related to Transportation</a:t>
                      </a:r>
                      <a:endParaRPr lang="en-TT" sz="1400" b="1" i="0" u="none" strike="noStrike" dirty="0">
                        <a:solidFill>
                          <a:srgbClr val="FFFFFF"/>
                        </a:solidFill>
                        <a:effectLst/>
                        <a:latin typeface="Calibri" panose="020F0502020204030204" pitchFamily="34" charset="0"/>
                      </a:endParaRPr>
                    </a:p>
                  </a:txBody>
                  <a:tcPr marL="5443" marR="5443" marT="5443" marB="0" anchor="b"/>
                </a:tc>
                <a:tc>
                  <a:txBody>
                    <a:bodyPr/>
                    <a:lstStyle/>
                    <a:p>
                      <a:pPr algn="l" fontAlgn="b"/>
                      <a:r>
                        <a:rPr lang="en-TT" sz="1400" b="1" u="none" strike="noStrike" dirty="0">
                          <a:effectLst/>
                        </a:rPr>
                        <a:t>NDC commitment related to Energy </a:t>
                      </a:r>
                      <a:endParaRPr lang="en-TT" sz="1400" b="1" i="0" u="none" strike="noStrike" dirty="0">
                        <a:solidFill>
                          <a:srgbClr val="FFFFFF"/>
                        </a:solidFill>
                        <a:effectLst/>
                        <a:latin typeface="Calibri" panose="020F0502020204030204" pitchFamily="34" charset="0"/>
                      </a:endParaRPr>
                    </a:p>
                  </a:txBody>
                  <a:tcPr marL="5443" marR="5443" marT="5443" marB="0" anchor="b"/>
                </a:tc>
                <a:extLst>
                  <a:ext uri="{0D108BD9-81ED-4DB2-BD59-A6C34878D82A}">
                    <a16:rowId xmlns:a16="http://schemas.microsoft.com/office/drawing/2014/main" val="3577103036"/>
                  </a:ext>
                </a:extLst>
              </a:tr>
              <a:tr h="633920">
                <a:tc>
                  <a:txBody>
                    <a:bodyPr/>
                    <a:lstStyle/>
                    <a:p>
                      <a:pPr algn="l" fontAlgn="b"/>
                      <a:r>
                        <a:rPr lang="en-TT" sz="1100" u="none" strike="noStrike">
                          <a:effectLst/>
                        </a:rPr>
                        <a:t>Antigua and Barbuda</a:t>
                      </a:r>
                      <a:endParaRPr lang="en-TT" sz="1100" b="0" i="0" u="none" strike="noStrike">
                        <a:solidFill>
                          <a:srgbClr val="000000"/>
                        </a:solidFill>
                        <a:effectLst/>
                        <a:latin typeface="Calibri" panose="020F0502020204030204" pitchFamily="34" charset="0"/>
                      </a:endParaRPr>
                    </a:p>
                  </a:txBody>
                  <a:tcPr marL="5443" marR="5443" marT="5443" marB="0" anchor="b"/>
                </a:tc>
                <a:tc>
                  <a:txBody>
                    <a:bodyPr/>
                    <a:lstStyle/>
                    <a:p>
                      <a:pPr algn="l" fontAlgn="b"/>
                      <a:r>
                        <a:rPr lang="en-TT" sz="1100" u="none" strike="noStrike" dirty="0">
                          <a:effectLst/>
                        </a:rPr>
                        <a:t>By 2020, establish efficiency standards for the importation of all vehicles. </a:t>
                      </a:r>
                      <a:endParaRPr lang="en-TT" sz="1100" b="0" i="0" u="none" strike="noStrike" dirty="0">
                        <a:solidFill>
                          <a:srgbClr val="000000"/>
                        </a:solidFill>
                        <a:effectLst/>
                        <a:latin typeface="Calibri" panose="020F0502020204030204" pitchFamily="34" charset="0"/>
                      </a:endParaRPr>
                    </a:p>
                  </a:txBody>
                  <a:tcPr marL="5443" marR="5443" marT="5443" marB="0" anchor="b"/>
                </a:tc>
                <a:tc>
                  <a:txBody>
                    <a:bodyPr/>
                    <a:lstStyle/>
                    <a:p>
                      <a:pPr algn="l" fontAlgn="b"/>
                      <a:r>
                        <a:rPr lang="en-TT" sz="1100" u="none" strike="noStrike">
                          <a:effectLst/>
                        </a:rPr>
                        <a:t> By 2030, achieve an energy matrix with 50 MW of electricity from renewable sources both on and off-grid in the public and private sectors.</a:t>
                      </a:r>
                      <a:endParaRPr lang="en-TT" sz="1100" b="0" i="0" u="none" strike="noStrike">
                        <a:solidFill>
                          <a:srgbClr val="000000"/>
                        </a:solidFill>
                        <a:effectLst/>
                        <a:latin typeface="Calibri" panose="020F0502020204030204" pitchFamily="34" charset="0"/>
                      </a:endParaRPr>
                    </a:p>
                  </a:txBody>
                  <a:tcPr marL="5443" marR="5443" marT="5443" marB="0" anchor="b"/>
                </a:tc>
                <a:extLst>
                  <a:ext uri="{0D108BD9-81ED-4DB2-BD59-A6C34878D82A}">
                    <a16:rowId xmlns:a16="http://schemas.microsoft.com/office/drawing/2014/main" val="4187815489"/>
                  </a:ext>
                </a:extLst>
              </a:tr>
              <a:tr h="719201">
                <a:tc>
                  <a:txBody>
                    <a:bodyPr/>
                    <a:lstStyle/>
                    <a:p>
                      <a:pPr algn="l" fontAlgn="b"/>
                      <a:r>
                        <a:rPr lang="en-TT" sz="1100" u="none" strike="noStrike" dirty="0">
                          <a:effectLst/>
                        </a:rPr>
                        <a:t>Bahamas</a:t>
                      </a:r>
                      <a:endParaRPr lang="en-TT" sz="1100" b="0" i="0" u="none" strike="noStrike" dirty="0">
                        <a:solidFill>
                          <a:srgbClr val="000000"/>
                        </a:solidFill>
                        <a:effectLst/>
                        <a:latin typeface="Calibri" panose="020F0502020204030204" pitchFamily="34" charset="0"/>
                      </a:endParaRPr>
                    </a:p>
                  </a:txBody>
                  <a:tcPr marL="5443" marR="5443" marT="5443" marB="0" anchor="b"/>
                </a:tc>
                <a:tc>
                  <a:txBody>
                    <a:bodyPr/>
                    <a:lstStyle/>
                    <a:p>
                      <a:pPr algn="l" fontAlgn="b"/>
                      <a:endParaRPr lang="en-TT" sz="1100" b="0" i="0" u="none" strike="noStrike">
                        <a:solidFill>
                          <a:srgbClr val="000000"/>
                        </a:solidFill>
                        <a:effectLst/>
                        <a:latin typeface="Calibri" panose="020F0502020204030204" pitchFamily="34" charset="0"/>
                      </a:endParaRPr>
                    </a:p>
                  </a:txBody>
                  <a:tcPr marL="5443" marR="5443" marT="5443" marB="0" anchor="b"/>
                </a:tc>
                <a:tc>
                  <a:txBody>
                    <a:bodyPr/>
                    <a:lstStyle/>
                    <a:p>
                      <a:pPr algn="l" fontAlgn="b"/>
                      <a:r>
                        <a:rPr lang="en-TT" sz="1100" u="none" strike="noStrike">
                          <a:effectLst/>
                        </a:rPr>
                        <a:t>30% RE in energy mix by 2030 allow 10% Residential Energy Self Generation within the year. </a:t>
                      </a:r>
                      <a:endParaRPr lang="en-TT" sz="1100" b="0" i="0" u="none" strike="noStrike">
                        <a:solidFill>
                          <a:srgbClr val="000000"/>
                        </a:solidFill>
                        <a:effectLst/>
                        <a:latin typeface="Calibri" panose="020F0502020204030204" pitchFamily="34" charset="0"/>
                      </a:endParaRPr>
                    </a:p>
                  </a:txBody>
                  <a:tcPr marL="5443" marR="5443" marT="5443" marB="0" anchor="b"/>
                </a:tc>
                <a:extLst>
                  <a:ext uri="{0D108BD9-81ED-4DB2-BD59-A6C34878D82A}">
                    <a16:rowId xmlns:a16="http://schemas.microsoft.com/office/drawing/2014/main" val="2293577713"/>
                  </a:ext>
                </a:extLst>
              </a:tr>
              <a:tr h="944179">
                <a:tc>
                  <a:txBody>
                    <a:bodyPr/>
                    <a:lstStyle/>
                    <a:p>
                      <a:pPr algn="l" fontAlgn="b"/>
                      <a:r>
                        <a:rPr lang="en-TT" sz="1100" u="none" strike="noStrike" dirty="0">
                          <a:effectLst/>
                        </a:rPr>
                        <a:t>Barbados</a:t>
                      </a:r>
                      <a:endParaRPr lang="en-TT" sz="1100" b="0" i="0" u="none" strike="noStrike" dirty="0">
                        <a:solidFill>
                          <a:srgbClr val="000000"/>
                        </a:solidFill>
                        <a:effectLst/>
                        <a:latin typeface="Calibri" panose="020F0502020204030204" pitchFamily="34" charset="0"/>
                      </a:endParaRPr>
                    </a:p>
                  </a:txBody>
                  <a:tcPr marL="5443" marR="5443" marT="5443" marB="0" anchor="b"/>
                </a:tc>
                <a:tc>
                  <a:txBody>
                    <a:bodyPr/>
                    <a:lstStyle/>
                    <a:p>
                      <a:pPr algn="l" fontAlgn="b"/>
                      <a:r>
                        <a:rPr lang="en-TT" sz="1100" u="none" strike="noStrike" dirty="0">
                          <a:effectLst/>
                        </a:rPr>
                        <a:t> a 29% reduction in non-electric energy consumption including transport, compared to a BAU scenario in 2029</a:t>
                      </a:r>
                      <a:endParaRPr lang="en-TT" sz="1100" b="0" i="0" u="none" strike="noStrike" dirty="0">
                        <a:solidFill>
                          <a:srgbClr val="000000"/>
                        </a:solidFill>
                        <a:effectLst/>
                        <a:latin typeface="Calibri" panose="020F0502020204030204" pitchFamily="34" charset="0"/>
                      </a:endParaRPr>
                    </a:p>
                  </a:txBody>
                  <a:tcPr marL="5443" marR="5443" marT="5443" marB="0" anchor="b"/>
                </a:tc>
                <a:tc>
                  <a:txBody>
                    <a:bodyPr/>
                    <a:lstStyle/>
                    <a:p>
                      <a:pPr algn="l" fontAlgn="b"/>
                      <a:r>
                        <a:rPr lang="en-TT" sz="1100" u="none" strike="noStrike">
                          <a:effectLst/>
                        </a:rPr>
                        <a:t>Renewable energy: contributing 65% of total peak electrical demand by 2030. Electrical energy efficiency: a 22% reduction in electricity consumption compared to a BAU10 scenario in 2029. </a:t>
                      </a:r>
                      <a:endParaRPr lang="en-TT" sz="1100" b="0" i="0" u="none" strike="noStrike">
                        <a:solidFill>
                          <a:srgbClr val="000000"/>
                        </a:solidFill>
                        <a:effectLst/>
                        <a:latin typeface="Calibri" panose="020F0502020204030204" pitchFamily="34" charset="0"/>
                      </a:endParaRPr>
                    </a:p>
                  </a:txBody>
                  <a:tcPr marL="5443" marR="5443" marT="5443" marB="0" anchor="b"/>
                </a:tc>
                <a:extLst>
                  <a:ext uri="{0D108BD9-81ED-4DB2-BD59-A6C34878D82A}">
                    <a16:rowId xmlns:a16="http://schemas.microsoft.com/office/drawing/2014/main" val="3845213985"/>
                  </a:ext>
                </a:extLst>
              </a:tr>
              <a:tr h="756563">
                <a:tc>
                  <a:txBody>
                    <a:bodyPr/>
                    <a:lstStyle/>
                    <a:p>
                      <a:pPr algn="l" fontAlgn="b"/>
                      <a:r>
                        <a:rPr lang="en-TT" sz="1100" u="none" strike="noStrike">
                          <a:effectLst/>
                        </a:rPr>
                        <a:t>Belize</a:t>
                      </a:r>
                      <a:endParaRPr lang="en-TT" sz="1100" b="0" i="0" u="none" strike="noStrike">
                        <a:solidFill>
                          <a:srgbClr val="000000"/>
                        </a:solidFill>
                        <a:effectLst/>
                        <a:latin typeface="Calibri" panose="020F0502020204030204" pitchFamily="34" charset="0"/>
                      </a:endParaRPr>
                    </a:p>
                  </a:txBody>
                  <a:tcPr marL="5443" marR="5443" marT="5443" marB="0" anchor="b"/>
                </a:tc>
                <a:tc>
                  <a:txBody>
                    <a:bodyPr/>
                    <a:lstStyle/>
                    <a:p>
                      <a:pPr algn="l" fontAlgn="b"/>
                      <a:r>
                        <a:rPr lang="en-TT" sz="1100" u="none" strike="noStrike">
                          <a:effectLst/>
                        </a:rPr>
                        <a:t> 20% reduction in Conventional transportation fuel use by 2030 </a:t>
                      </a:r>
                      <a:endParaRPr lang="en-TT" sz="1100" b="0" i="0" u="none" strike="noStrike">
                        <a:solidFill>
                          <a:srgbClr val="000000"/>
                        </a:solidFill>
                        <a:effectLst/>
                        <a:latin typeface="Calibri" panose="020F0502020204030204" pitchFamily="34" charset="0"/>
                      </a:endParaRPr>
                    </a:p>
                  </a:txBody>
                  <a:tcPr marL="5443" marR="5443" marT="5443" marB="0" anchor="b"/>
                </a:tc>
                <a:tc>
                  <a:txBody>
                    <a:bodyPr/>
                    <a:lstStyle/>
                    <a:p>
                      <a:pPr algn="l" fontAlgn="b"/>
                      <a:r>
                        <a:rPr lang="en-TT" sz="1100" u="none" strike="noStrike">
                          <a:effectLst/>
                        </a:rPr>
                        <a:t> Reduction in energy intensity per capita at least by 30% by 2033. Reduce fuels imports</a:t>
                      </a:r>
                      <a:br>
                        <a:rPr lang="en-TT" sz="1100" u="none" strike="noStrike">
                          <a:effectLst/>
                        </a:rPr>
                      </a:br>
                      <a:r>
                        <a:rPr lang="en-TT" sz="1100" u="none" strike="noStrike">
                          <a:effectLst/>
                        </a:rPr>
                        <a:t>dependency by 50% by 2020 using renewable energy. 85% renewable energy by 2030 </a:t>
                      </a:r>
                      <a:endParaRPr lang="en-TT" sz="1100" b="0" i="0" u="none" strike="noStrike">
                        <a:solidFill>
                          <a:srgbClr val="000000"/>
                        </a:solidFill>
                        <a:effectLst/>
                        <a:latin typeface="Calibri" panose="020F0502020204030204" pitchFamily="34" charset="0"/>
                      </a:endParaRPr>
                    </a:p>
                  </a:txBody>
                  <a:tcPr marL="5443" marR="5443" marT="5443" marB="0" anchor="b"/>
                </a:tc>
                <a:extLst>
                  <a:ext uri="{0D108BD9-81ED-4DB2-BD59-A6C34878D82A}">
                    <a16:rowId xmlns:a16="http://schemas.microsoft.com/office/drawing/2014/main" val="3343884622"/>
                  </a:ext>
                </a:extLst>
              </a:tr>
              <a:tr h="383764">
                <a:tc>
                  <a:txBody>
                    <a:bodyPr/>
                    <a:lstStyle/>
                    <a:p>
                      <a:pPr algn="l" fontAlgn="b"/>
                      <a:r>
                        <a:rPr lang="en-TT" sz="1100" u="none" strike="noStrike">
                          <a:effectLst/>
                        </a:rPr>
                        <a:t>Dominica</a:t>
                      </a:r>
                      <a:endParaRPr lang="en-TT" sz="1100" b="0" i="0" u="none" strike="noStrike">
                        <a:solidFill>
                          <a:srgbClr val="000000"/>
                        </a:solidFill>
                        <a:effectLst/>
                        <a:latin typeface="Calibri" panose="020F0502020204030204" pitchFamily="34" charset="0"/>
                      </a:endParaRPr>
                    </a:p>
                  </a:txBody>
                  <a:tcPr marL="5443" marR="5443" marT="5443" marB="0" anchor="b"/>
                </a:tc>
                <a:tc>
                  <a:txBody>
                    <a:bodyPr/>
                    <a:lstStyle/>
                    <a:p>
                      <a:pPr algn="l" fontAlgn="b"/>
                      <a:r>
                        <a:rPr lang="en-TT" sz="1100" u="none" strike="noStrike" dirty="0">
                          <a:effectLst/>
                        </a:rPr>
                        <a:t>By 2030, total emission reductions in Transport – 16.9%;</a:t>
                      </a:r>
                      <a:endParaRPr lang="en-TT" sz="1100" b="0" i="0" u="none" strike="noStrike" dirty="0">
                        <a:solidFill>
                          <a:srgbClr val="000000"/>
                        </a:solidFill>
                        <a:effectLst/>
                        <a:latin typeface="Calibri" panose="020F0502020204030204" pitchFamily="34" charset="0"/>
                      </a:endParaRPr>
                    </a:p>
                  </a:txBody>
                  <a:tcPr marL="5443" marR="5443" marT="5443" marB="0" anchor="b"/>
                </a:tc>
                <a:tc>
                  <a:txBody>
                    <a:bodyPr/>
                    <a:lstStyle/>
                    <a:p>
                      <a:pPr algn="l" fontAlgn="b"/>
                      <a:r>
                        <a:rPr lang="en-TT" sz="1100" u="none" strike="noStrike">
                          <a:effectLst/>
                        </a:rPr>
                        <a:t>By 2030, total emission reductions in Energy industries – 98.6% </a:t>
                      </a:r>
                      <a:endParaRPr lang="en-TT" sz="1100" b="0" i="0" u="none" strike="noStrike">
                        <a:solidFill>
                          <a:srgbClr val="000000"/>
                        </a:solidFill>
                        <a:effectLst/>
                        <a:latin typeface="Calibri" panose="020F0502020204030204" pitchFamily="34" charset="0"/>
                      </a:endParaRPr>
                    </a:p>
                  </a:txBody>
                  <a:tcPr marL="5443" marR="5443" marT="5443" marB="0" anchor="b"/>
                </a:tc>
                <a:extLst>
                  <a:ext uri="{0D108BD9-81ED-4DB2-BD59-A6C34878D82A}">
                    <a16:rowId xmlns:a16="http://schemas.microsoft.com/office/drawing/2014/main" val="1836067545"/>
                  </a:ext>
                </a:extLst>
              </a:tr>
              <a:tr h="756563">
                <a:tc>
                  <a:txBody>
                    <a:bodyPr/>
                    <a:lstStyle/>
                    <a:p>
                      <a:pPr algn="l" fontAlgn="b"/>
                      <a:r>
                        <a:rPr lang="en-TT" sz="1100" u="none" strike="noStrike">
                          <a:effectLst/>
                        </a:rPr>
                        <a:t>Grenada</a:t>
                      </a:r>
                      <a:endParaRPr lang="en-TT" sz="1100" b="0" i="0" u="none" strike="noStrike">
                        <a:solidFill>
                          <a:srgbClr val="000000"/>
                        </a:solidFill>
                        <a:effectLst/>
                        <a:latin typeface="Calibri" panose="020F0502020204030204" pitchFamily="34" charset="0"/>
                      </a:endParaRPr>
                    </a:p>
                  </a:txBody>
                  <a:tcPr marL="5443" marR="5443" marT="5443" marB="0" anchor="b"/>
                </a:tc>
                <a:tc>
                  <a:txBody>
                    <a:bodyPr/>
                    <a:lstStyle/>
                    <a:p>
                      <a:pPr algn="l" fontAlgn="b"/>
                      <a:r>
                        <a:rPr lang="en-TT" sz="1100" u="none" strike="noStrike" dirty="0">
                          <a:effectLst/>
                        </a:rPr>
                        <a:t>Reduce its emissions in the transport sector by 20% by 2025</a:t>
                      </a:r>
                      <a:endParaRPr lang="en-TT" sz="1100" b="0" i="0" u="none" strike="noStrike" dirty="0">
                        <a:solidFill>
                          <a:srgbClr val="000000"/>
                        </a:solidFill>
                        <a:effectLst/>
                        <a:latin typeface="Calibri" panose="020F0502020204030204" pitchFamily="34" charset="0"/>
                      </a:endParaRPr>
                    </a:p>
                  </a:txBody>
                  <a:tcPr marL="5443" marR="5443" marT="5443" marB="0" anchor="b"/>
                </a:tc>
                <a:tc>
                  <a:txBody>
                    <a:bodyPr/>
                    <a:lstStyle/>
                    <a:p>
                      <a:pPr algn="l" fontAlgn="b"/>
                      <a:r>
                        <a:rPr lang="en-TT" sz="1100" u="none" strike="noStrike" dirty="0">
                          <a:effectLst/>
                        </a:rPr>
                        <a:t>A 30% reduction in emissions through electricity production by 2025 with 10% from renewables and 20% from energy efficiency measures.</a:t>
                      </a:r>
                      <a:endParaRPr lang="en-TT" sz="1100" b="0" i="0" u="none" strike="noStrike" dirty="0">
                        <a:solidFill>
                          <a:srgbClr val="000000"/>
                        </a:solidFill>
                        <a:effectLst/>
                        <a:latin typeface="Calibri" panose="020F0502020204030204" pitchFamily="34" charset="0"/>
                      </a:endParaRPr>
                    </a:p>
                  </a:txBody>
                  <a:tcPr marL="5443" marR="5443" marT="5443" marB="0" anchor="b"/>
                </a:tc>
                <a:extLst>
                  <a:ext uri="{0D108BD9-81ED-4DB2-BD59-A6C34878D82A}">
                    <a16:rowId xmlns:a16="http://schemas.microsoft.com/office/drawing/2014/main" val="4119385044"/>
                  </a:ext>
                </a:extLst>
              </a:tr>
            </a:tbl>
          </a:graphicData>
        </a:graphic>
      </p:graphicFrame>
      <p:sp>
        <p:nvSpPr>
          <p:cNvPr id="10" name="Title 1">
            <a:extLst>
              <a:ext uri="{FF2B5EF4-FFF2-40B4-BE49-F238E27FC236}">
                <a16:creationId xmlns:a16="http://schemas.microsoft.com/office/drawing/2014/main" id="{2425BC8F-2B72-4C9A-9365-DA85BDDDC245}"/>
              </a:ext>
            </a:extLst>
          </p:cNvPr>
          <p:cNvSpPr>
            <a:spLocks noGrp="1"/>
          </p:cNvSpPr>
          <p:nvPr>
            <p:ph type="title"/>
          </p:nvPr>
        </p:nvSpPr>
        <p:spPr>
          <a:xfrm>
            <a:off x="1220471" y="152400"/>
            <a:ext cx="9751060" cy="1295400"/>
          </a:xfrm>
        </p:spPr>
        <p:txBody>
          <a:bodyPr/>
          <a:lstStyle/>
          <a:p>
            <a:r>
              <a:rPr lang="en-US" dirty="0"/>
              <a:t>NDC Commitments for CARICOM Nations</a:t>
            </a:r>
          </a:p>
        </p:txBody>
      </p:sp>
    </p:spTree>
    <p:extLst>
      <p:ext uri="{BB962C8B-B14F-4D97-AF65-F5344CB8AC3E}">
        <p14:creationId xmlns:p14="http://schemas.microsoft.com/office/powerpoint/2010/main" val="4203756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D130CF23-EFC4-44AE-AA3C-60AD07A513E8}"/>
              </a:ext>
            </a:extLst>
          </p:cNvPr>
          <p:cNvGraphicFramePr>
            <a:graphicFrameLocks noGrp="1"/>
          </p:cNvGraphicFramePr>
          <p:nvPr>
            <p:ph idx="1"/>
          </p:nvPr>
        </p:nvGraphicFramePr>
        <p:xfrm>
          <a:off x="1415480" y="1340770"/>
          <a:ext cx="8424937" cy="4752527"/>
        </p:xfrm>
        <a:graphic>
          <a:graphicData uri="http://schemas.openxmlformats.org/drawingml/2006/table">
            <a:tbl>
              <a:tblPr>
                <a:tableStyleId>{5C22544A-7EE6-4342-B048-85BDC9FD1C3A}</a:tableStyleId>
              </a:tblPr>
              <a:tblGrid>
                <a:gridCol w="2288936">
                  <a:extLst>
                    <a:ext uri="{9D8B030D-6E8A-4147-A177-3AD203B41FA5}">
                      <a16:colId xmlns:a16="http://schemas.microsoft.com/office/drawing/2014/main" val="1947941479"/>
                    </a:ext>
                  </a:extLst>
                </a:gridCol>
                <a:gridCol w="2992162">
                  <a:extLst>
                    <a:ext uri="{9D8B030D-6E8A-4147-A177-3AD203B41FA5}">
                      <a16:colId xmlns:a16="http://schemas.microsoft.com/office/drawing/2014/main" val="567852558"/>
                    </a:ext>
                  </a:extLst>
                </a:gridCol>
                <a:gridCol w="3143839">
                  <a:extLst>
                    <a:ext uri="{9D8B030D-6E8A-4147-A177-3AD203B41FA5}">
                      <a16:colId xmlns:a16="http://schemas.microsoft.com/office/drawing/2014/main" val="436994225"/>
                    </a:ext>
                  </a:extLst>
                </a:gridCol>
              </a:tblGrid>
              <a:tr h="307106">
                <a:tc>
                  <a:txBody>
                    <a:bodyPr/>
                    <a:lstStyle/>
                    <a:p>
                      <a:pPr algn="l" fontAlgn="b"/>
                      <a:r>
                        <a:rPr lang="en-TT" sz="1100" u="none" strike="noStrike">
                          <a:effectLst/>
                        </a:rPr>
                        <a:t>Guyana</a:t>
                      </a:r>
                      <a:endParaRPr lang="en-TT" sz="1100" b="0" i="0" u="none" strike="noStrike">
                        <a:solidFill>
                          <a:srgbClr val="000000"/>
                        </a:solidFill>
                        <a:effectLst/>
                        <a:latin typeface="Calibri" panose="020F0502020204030204" pitchFamily="34" charset="0"/>
                      </a:endParaRPr>
                    </a:p>
                  </a:txBody>
                  <a:tcPr marL="5390" marR="5390" marT="5390" marB="0" anchor="b"/>
                </a:tc>
                <a:tc>
                  <a:txBody>
                    <a:bodyPr/>
                    <a:lstStyle/>
                    <a:p>
                      <a:pPr algn="l" fontAlgn="b"/>
                      <a:endParaRPr lang="en-TT" sz="1100" b="0" i="0" u="none" strike="noStrike">
                        <a:solidFill>
                          <a:srgbClr val="000000"/>
                        </a:solidFill>
                        <a:effectLst/>
                        <a:latin typeface="Calibri" panose="020F0502020204030204" pitchFamily="34" charset="0"/>
                      </a:endParaRPr>
                    </a:p>
                  </a:txBody>
                  <a:tcPr marL="5390" marR="5390" marT="5390" marB="0" anchor="b"/>
                </a:tc>
                <a:tc>
                  <a:txBody>
                    <a:bodyPr/>
                    <a:lstStyle/>
                    <a:p>
                      <a:pPr algn="l" fontAlgn="b"/>
                      <a:r>
                        <a:rPr lang="en-TT" sz="1100" u="none" strike="noStrike">
                          <a:effectLst/>
                        </a:rPr>
                        <a:t>100% renewable power supply by 2025.</a:t>
                      </a:r>
                      <a:endParaRPr lang="en-TT" sz="1100" b="0" i="0" u="none" strike="noStrike">
                        <a:solidFill>
                          <a:srgbClr val="000000"/>
                        </a:solidFill>
                        <a:effectLst/>
                        <a:latin typeface="Calibri" panose="020F0502020204030204" pitchFamily="34" charset="0"/>
                      </a:endParaRPr>
                    </a:p>
                  </a:txBody>
                  <a:tcPr marL="5390" marR="5390" marT="5390" marB="0" anchor="b"/>
                </a:tc>
                <a:extLst>
                  <a:ext uri="{0D108BD9-81ED-4DB2-BD59-A6C34878D82A}">
                    <a16:rowId xmlns:a16="http://schemas.microsoft.com/office/drawing/2014/main" val="873277772"/>
                  </a:ext>
                </a:extLst>
              </a:tr>
              <a:tr h="687044">
                <a:tc>
                  <a:txBody>
                    <a:bodyPr/>
                    <a:lstStyle/>
                    <a:p>
                      <a:pPr algn="l" fontAlgn="b"/>
                      <a:r>
                        <a:rPr lang="en-TT" sz="1100" u="none" strike="noStrike">
                          <a:effectLst/>
                        </a:rPr>
                        <a:t>Haiti</a:t>
                      </a:r>
                      <a:endParaRPr lang="en-TT" sz="1100" b="0" i="0" u="none" strike="noStrike">
                        <a:solidFill>
                          <a:srgbClr val="000000"/>
                        </a:solidFill>
                        <a:effectLst/>
                        <a:latin typeface="Calibri" panose="020F0502020204030204" pitchFamily="34" charset="0"/>
                      </a:endParaRPr>
                    </a:p>
                  </a:txBody>
                  <a:tcPr marL="5390" marR="5390" marT="5390" marB="0" anchor="b"/>
                </a:tc>
                <a:tc>
                  <a:txBody>
                    <a:bodyPr/>
                    <a:lstStyle/>
                    <a:p>
                      <a:pPr algn="l" fontAlgn="b"/>
                      <a:r>
                        <a:rPr lang="en-TT" sz="1100" u="none" strike="noStrike">
                          <a:effectLst/>
                        </a:rPr>
                        <a:t>Control, regulate the import of used vehicles.</a:t>
                      </a:r>
                      <a:endParaRPr lang="en-TT" sz="1100" b="0" i="0" u="none" strike="noStrike">
                        <a:solidFill>
                          <a:srgbClr val="000000"/>
                        </a:solidFill>
                        <a:effectLst/>
                        <a:latin typeface="Calibri" panose="020F0502020204030204" pitchFamily="34" charset="0"/>
                      </a:endParaRPr>
                    </a:p>
                  </a:txBody>
                  <a:tcPr marL="5390" marR="5390" marT="5390" marB="0" anchor="b"/>
                </a:tc>
                <a:tc>
                  <a:txBody>
                    <a:bodyPr/>
                    <a:lstStyle/>
                    <a:p>
                      <a:pPr algn="l" fontAlgn="b"/>
                      <a:r>
                        <a:rPr lang="en-TT" sz="1100" u="none" strike="noStrike">
                          <a:effectLst/>
                        </a:rPr>
                        <a:t>Increase to 47% the share of renewable energies in the system Haitian electricity by 2030 (hydro 24.5%, wind 9.4%, solar 7.5%,</a:t>
                      </a:r>
                      <a:br>
                        <a:rPr lang="en-TT" sz="1100" u="none" strike="noStrike">
                          <a:effectLst/>
                        </a:rPr>
                      </a:br>
                      <a:r>
                        <a:rPr lang="en-TT" sz="1100" u="none" strike="noStrike">
                          <a:effectLst/>
                        </a:rPr>
                        <a:t>biomass 5.6%) </a:t>
                      </a:r>
                      <a:endParaRPr lang="en-TT" sz="1100" b="0" i="0" u="none" strike="noStrike">
                        <a:solidFill>
                          <a:srgbClr val="000000"/>
                        </a:solidFill>
                        <a:effectLst/>
                        <a:latin typeface="Calibri" panose="020F0502020204030204" pitchFamily="34" charset="0"/>
                      </a:endParaRPr>
                    </a:p>
                  </a:txBody>
                  <a:tcPr marL="5390" marR="5390" marT="5390" marB="0" anchor="b"/>
                </a:tc>
                <a:extLst>
                  <a:ext uri="{0D108BD9-81ED-4DB2-BD59-A6C34878D82A}">
                    <a16:rowId xmlns:a16="http://schemas.microsoft.com/office/drawing/2014/main" val="1254897994"/>
                  </a:ext>
                </a:extLst>
              </a:tr>
              <a:tr h="567478">
                <a:tc>
                  <a:txBody>
                    <a:bodyPr/>
                    <a:lstStyle/>
                    <a:p>
                      <a:pPr algn="l" fontAlgn="b"/>
                      <a:r>
                        <a:rPr lang="en-TT" sz="1100" u="none" strike="noStrike">
                          <a:effectLst/>
                        </a:rPr>
                        <a:t>Jamaica</a:t>
                      </a:r>
                      <a:endParaRPr lang="en-TT" sz="1100" b="0" i="0" u="none" strike="noStrike">
                        <a:solidFill>
                          <a:srgbClr val="000000"/>
                        </a:solidFill>
                        <a:effectLst/>
                        <a:latin typeface="Calibri" panose="020F0502020204030204" pitchFamily="34" charset="0"/>
                      </a:endParaRPr>
                    </a:p>
                  </a:txBody>
                  <a:tcPr marL="5390" marR="5390" marT="5390" marB="0" anchor="b"/>
                </a:tc>
                <a:tc>
                  <a:txBody>
                    <a:bodyPr/>
                    <a:lstStyle/>
                    <a:p>
                      <a:pPr algn="l" fontAlgn="b"/>
                      <a:endParaRPr lang="en-TT" sz="1100" b="0" i="0" u="none" strike="noStrike">
                        <a:solidFill>
                          <a:srgbClr val="000000"/>
                        </a:solidFill>
                        <a:effectLst/>
                        <a:latin typeface="Calibri" panose="020F0502020204030204" pitchFamily="34" charset="0"/>
                      </a:endParaRPr>
                    </a:p>
                  </a:txBody>
                  <a:tcPr marL="5390" marR="5390" marT="5390" marB="0" anchor="b"/>
                </a:tc>
                <a:tc>
                  <a:txBody>
                    <a:bodyPr/>
                    <a:lstStyle/>
                    <a:p>
                      <a:pPr algn="l" fontAlgn="b"/>
                      <a:r>
                        <a:rPr lang="en-TT" sz="1100" u="none" strike="noStrike" dirty="0">
                          <a:effectLst/>
                        </a:rPr>
                        <a:t>Renewable Energy increase to 20% by 2030. Prime Minister announced 50% by 2030.</a:t>
                      </a:r>
                      <a:endParaRPr lang="en-TT" sz="1100" b="0" i="0" u="none" strike="noStrike" dirty="0">
                        <a:solidFill>
                          <a:srgbClr val="000000"/>
                        </a:solidFill>
                        <a:effectLst/>
                        <a:latin typeface="Calibri" panose="020F0502020204030204" pitchFamily="34" charset="0"/>
                      </a:endParaRPr>
                    </a:p>
                  </a:txBody>
                  <a:tcPr marL="5390" marR="5390" marT="5390" marB="0" anchor="b"/>
                </a:tc>
                <a:extLst>
                  <a:ext uri="{0D108BD9-81ED-4DB2-BD59-A6C34878D82A}">
                    <a16:rowId xmlns:a16="http://schemas.microsoft.com/office/drawing/2014/main" val="675239307"/>
                  </a:ext>
                </a:extLst>
              </a:tr>
              <a:tr h="976078">
                <a:tc>
                  <a:txBody>
                    <a:bodyPr/>
                    <a:lstStyle/>
                    <a:p>
                      <a:pPr algn="l" fontAlgn="b"/>
                      <a:r>
                        <a:rPr lang="en-TT" sz="1100" u="none" strike="noStrike">
                          <a:effectLst/>
                        </a:rPr>
                        <a:t>Saint Lucia</a:t>
                      </a:r>
                      <a:endParaRPr lang="en-TT" sz="1100" b="0" i="0" u="none" strike="noStrike">
                        <a:solidFill>
                          <a:srgbClr val="000000"/>
                        </a:solidFill>
                        <a:effectLst/>
                        <a:latin typeface="Calibri" panose="020F0502020204030204" pitchFamily="34" charset="0"/>
                      </a:endParaRPr>
                    </a:p>
                  </a:txBody>
                  <a:tcPr marL="5390" marR="5390" marT="5390" marB="0" anchor="b"/>
                </a:tc>
                <a:tc>
                  <a:txBody>
                    <a:bodyPr/>
                    <a:lstStyle/>
                    <a:p>
                      <a:pPr algn="l" fontAlgn="b"/>
                      <a:r>
                        <a:rPr lang="en-TT" sz="1100" u="none" strike="noStrike" dirty="0">
                          <a:effectLst/>
                        </a:rPr>
                        <a:t>Efficient Vehicles ,Improved and Expanded Public Transit. Introduced a new levy to control importation of used vehicles Reduction of excise tax and duty for importers of fuel efficient</a:t>
                      </a:r>
                      <a:br>
                        <a:rPr lang="en-TT" sz="1100" u="none" strike="noStrike" dirty="0">
                          <a:effectLst/>
                        </a:rPr>
                      </a:br>
                      <a:r>
                        <a:rPr lang="en-TT" sz="1100" u="none" strike="noStrike" dirty="0">
                          <a:effectLst/>
                        </a:rPr>
                        <a:t>vehicles and alternative energy vehicles </a:t>
                      </a:r>
                      <a:endParaRPr lang="en-TT" sz="1100" b="0" i="0" u="none" strike="noStrike" dirty="0">
                        <a:solidFill>
                          <a:srgbClr val="000000"/>
                        </a:solidFill>
                        <a:effectLst/>
                        <a:latin typeface="Calibri" panose="020F0502020204030204" pitchFamily="34" charset="0"/>
                      </a:endParaRPr>
                    </a:p>
                  </a:txBody>
                  <a:tcPr marL="5390" marR="5390" marT="5390" marB="0" anchor="b"/>
                </a:tc>
                <a:tc>
                  <a:txBody>
                    <a:bodyPr/>
                    <a:lstStyle/>
                    <a:p>
                      <a:pPr algn="l" fontAlgn="b"/>
                      <a:r>
                        <a:rPr lang="en-TT" sz="1100" u="none" strike="noStrike" dirty="0">
                          <a:effectLst/>
                        </a:rPr>
                        <a:t>35% Renewable Energy Target by 2025 and 50% by 2030</a:t>
                      </a:r>
                      <a:br>
                        <a:rPr lang="en-TT" sz="1100" u="none" strike="noStrike" dirty="0">
                          <a:effectLst/>
                        </a:rPr>
                      </a:br>
                      <a:endParaRPr lang="en-TT" sz="1100" b="0" i="0" u="none" strike="noStrike" dirty="0">
                        <a:solidFill>
                          <a:srgbClr val="000000"/>
                        </a:solidFill>
                        <a:effectLst/>
                        <a:latin typeface="Calibri" panose="020F0502020204030204" pitchFamily="34" charset="0"/>
                      </a:endParaRPr>
                    </a:p>
                  </a:txBody>
                  <a:tcPr marL="5390" marR="5390" marT="5390" marB="0" anchor="b"/>
                </a:tc>
                <a:extLst>
                  <a:ext uri="{0D108BD9-81ED-4DB2-BD59-A6C34878D82A}">
                    <a16:rowId xmlns:a16="http://schemas.microsoft.com/office/drawing/2014/main" val="393590274"/>
                  </a:ext>
                </a:extLst>
              </a:tr>
              <a:tr h="416354">
                <a:tc>
                  <a:txBody>
                    <a:bodyPr/>
                    <a:lstStyle/>
                    <a:p>
                      <a:pPr algn="l" fontAlgn="b"/>
                      <a:r>
                        <a:rPr lang="en-TT" sz="1100" u="none" strike="noStrike">
                          <a:effectLst/>
                        </a:rPr>
                        <a:t>St Kitts and Nevis</a:t>
                      </a:r>
                      <a:endParaRPr lang="en-TT" sz="1100" b="0" i="0" u="none" strike="noStrike">
                        <a:solidFill>
                          <a:srgbClr val="000000"/>
                        </a:solidFill>
                        <a:effectLst/>
                        <a:latin typeface="Calibri" panose="020F0502020204030204" pitchFamily="34" charset="0"/>
                      </a:endParaRPr>
                    </a:p>
                  </a:txBody>
                  <a:tcPr marL="5390" marR="5390" marT="5390" marB="0" anchor="b"/>
                </a:tc>
                <a:tc>
                  <a:txBody>
                    <a:bodyPr/>
                    <a:lstStyle/>
                    <a:p>
                      <a:pPr algn="l" fontAlgn="b"/>
                      <a:r>
                        <a:rPr lang="en-TT" sz="1100" u="none" strike="noStrike">
                          <a:effectLst/>
                        </a:rPr>
                        <a:t>At Least reduce 5% of the national fuel consumption. </a:t>
                      </a:r>
                      <a:endParaRPr lang="en-TT" sz="1100" b="0" i="0" u="none" strike="noStrike">
                        <a:solidFill>
                          <a:srgbClr val="000000"/>
                        </a:solidFill>
                        <a:effectLst/>
                        <a:latin typeface="Calibri" panose="020F0502020204030204" pitchFamily="34" charset="0"/>
                      </a:endParaRPr>
                    </a:p>
                  </a:txBody>
                  <a:tcPr marL="5390" marR="5390" marT="5390" marB="0" anchor="b"/>
                </a:tc>
                <a:tc>
                  <a:txBody>
                    <a:bodyPr/>
                    <a:lstStyle/>
                    <a:p>
                      <a:pPr algn="l" fontAlgn="b"/>
                      <a:r>
                        <a:rPr lang="en-TT" sz="1100" u="none" strike="noStrike">
                          <a:effectLst/>
                        </a:rPr>
                        <a:t>Increase the use of renewable energy sources by 50%</a:t>
                      </a:r>
                      <a:endParaRPr lang="en-TT" sz="1100" b="0" i="0" u="none" strike="noStrike">
                        <a:solidFill>
                          <a:srgbClr val="000000"/>
                        </a:solidFill>
                        <a:effectLst/>
                        <a:latin typeface="Calibri" panose="020F0502020204030204" pitchFamily="34" charset="0"/>
                      </a:endParaRPr>
                    </a:p>
                  </a:txBody>
                  <a:tcPr marL="5390" marR="5390" marT="5390" marB="0" anchor="b"/>
                </a:tc>
                <a:extLst>
                  <a:ext uri="{0D108BD9-81ED-4DB2-BD59-A6C34878D82A}">
                    <a16:rowId xmlns:a16="http://schemas.microsoft.com/office/drawing/2014/main" val="643069483"/>
                  </a:ext>
                </a:extLst>
              </a:tr>
              <a:tr h="976078">
                <a:tc>
                  <a:txBody>
                    <a:bodyPr/>
                    <a:lstStyle/>
                    <a:p>
                      <a:pPr algn="l" fontAlgn="b"/>
                      <a:r>
                        <a:rPr lang="en-TT" sz="1100" u="none" strike="noStrike" dirty="0">
                          <a:effectLst/>
                        </a:rPr>
                        <a:t>St Vincent and the Grenadines</a:t>
                      </a:r>
                      <a:endParaRPr lang="en-TT" sz="1100" b="0" i="0" u="none" strike="noStrike" dirty="0">
                        <a:solidFill>
                          <a:srgbClr val="000000"/>
                        </a:solidFill>
                        <a:effectLst/>
                        <a:latin typeface="Calibri" panose="020F0502020204030204" pitchFamily="34" charset="0"/>
                      </a:endParaRPr>
                    </a:p>
                  </a:txBody>
                  <a:tcPr marL="5390" marR="5390" marT="5390" marB="0" anchor="b"/>
                </a:tc>
                <a:tc>
                  <a:txBody>
                    <a:bodyPr/>
                    <a:lstStyle/>
                    <a:p>
                      <a:pPr algn="l" fontAlgn="b"/>
                      <a:r>
                        <a:rPr lang="en-TT" sz="1100" u="none" strike="noStrike">
                          <a:effectLst/>
                        </a:rPr>
                        <a:t> New policies to reduce the import duty paid on low emission vehicles </a:t>
                      </a:r>
                      <a:endParaRPr lang="en-TT" sz="1100" b="0" i="0" u="none" strike="noStrike">
                        <a:solidFill>
                          <a:srgbClr val="000000"/>
                        </a:solidFill>
                        <a:effectLst/>
                        <a:latin typeface="Calibri" panose="020F0502020204030204" pitchFamily="34" charset="0"/>
                      </a:endParaRPr>
                    </a:p>
                  </a:txBody>
                  <a:tcPr marL="5390" marR="5390" marT="5390" marB="0" anchor="b"/>
                </a:tc>
                <a:tc>
                  <a:txBody>
                    <a:bodyPr/>
                    <a:lstStyle/>
                    <a:p>
                      <a:pPr algn="l" fontAlgn="b"/>
                      <a:r>
                        <a:rPr lang="en-TT" sz="1100" u="none" strike="noStrike">
                          <a:effectLst/>
                        </a:rPr>
                        <a:t>Generate approximately 50% of</a:t>
                      </a:r>
                      <a:br>
                        <a:rPr lang="en-TT" sz="1100" u="none" strike="noStrike">
                          <a:effectLst/>
                        </a:rPr>
                      </a:br>
                      <a:r>
                        <a:rPr lang="en-TT" sz="1100" u="none" strike="noStrike">
                          <a:effectLst/>
                        </a:rPr>
                        <a:t>the national annual electricity consumption needs From Geothermal Energy. Energy Efficency:15% reduction in national electricity consumption compared to a BAU scenario by 2025</a:t>
                      </a:r>
                      <a:endParaRPr lang="en-TT" sz="1100" b="0" i="0" u="none" strike="noStrike">
                        <a:solidFill>
                          <a:srgbClr val="000000"/>
                        </a:solidFill>
                        <a:effectLst/>
                        <a:latin typeface="Calibri" panose="020F0502020204030204" pitchFamily="34" charset="0"/>
                      </a:endParaRPr>
                    </a:p>
                  </a:txBody>
                  <a:tcPr marL="5390" marR="5390" marT="5390" marB="0" anchor="b"/>
                </a:tc>
                <a:extLst>
                  <a:ext uri="{0D108BD9-81ED-4DB2-BD59-A6C34878D82A}">
                    <a16:rowId xmlns:a16="http://schemas.microsoft.com/office/drawing/2014/main" val="1517248597"/>
                  </a:ext>
                </a:extLst>
              </a:tr>
              <a:tr h="177223">
                <a:tc>
                  <a:txBody>
                    <a:bodyPr/>
                    <a:lstStyle/>
                    <a:p>
                      <a:pPr algn="l" fontAlgn="b"/>
                      <a:r>
                        <a:rPr lang="en-TT" sz="1100" u="none" strike="noStrike">
                          <a:effectLst/>
                        </a:rPr>
                        <a:t>Suriname</a:t>
                      </a:r>
                      <a:endParaRPr lang="en-TT" sz="1100" b="0" i="0" u="none" strike="noStrike">
                        <a:solidFill>
                          <a:srgbClr val="000000"/>
                        </a:solidFill>
                        <a:effectLst/>
                        <a:latin typeface="Calibri" panose="020F0502020204030204" pitchFamily="34" charset="0"/>
                      </a:endParaRPr>
                    </a:p>
                  </a:txBody>
                  <a:tcPr marL="5390" marR="5390" marT="5390" marB="0" anchor="b"/>
                </a:tc>
                <a:tc>
                  <a:txBody>
                    <a:bodyPr/>
                    <a:lstStyle/>
                    <a:p>
                      <a:pPr algn="l" fontAlgn="b"/>
                      <a:endParaRPr lang="en-TT" sz="1100" b="0" i="0" u="none" strike="noStrike">
                        <a:solidFill>
                          <a:srgbClr val="000000"/>
                        </a:solidFill>
                        <a:effectLst/>
                        <a:latin typeface="Calibri" panose="020F0502020204030204" pitchFamily="34" charset="0"/>
                      </a:endParaRPr>
                    </a:p>
                  </a:txBody>
                  <a:tcPr marL="5390" marR="5390" marT="5390" marB="0" anchor="b"/>
                </a:tc>
                <a:tc>
                  <a:txBody>
                    <a:bodyPr/>
                    <a:lstStyle/>
                    <a:p>
                      <a:pPr algn="l" fontAlgn="b"/>
                      <a:r>
                        <a:rPr lang="en-TT" sz="1100" u="none" strike="noStrike">
                          <a:effectLst/>
                        </a:rPr>
                        <a:t>31% emission reduction by 2025</a:t>
                      </a:r>
                      <a:endParaRPr lang="en-TT" sz="1100" b="0" i="0" u="none" strike="noStrike">
                        <a:solidFill>
                          <a:srgbClr val="000000"/>
                        </a:solidFill>
                        <a:effectLst/>
                        <a:latin typeface="Calibri" panose="020F0502020204030204" pitchFamily="34" charset="0"/>
                      </a:endParaRPr>
                    </a:p>
                  </a:txBody>
                  <a:tcPr marL="5390" marR="5390" marT="5390" marB="0" anchor="b"/>
                </a:tc>
                <a:extLst>
                  <a:ext uri="{0D108BD9-81ED-4DB2-BD59-A6C34878D82A}">
                    <a16:rowId xmlns:a16="http://schemas.microsoft.com/office/drawing/2014/main" val="2532462280"/>
                  </a:ext>
                </a:extLst>
              </a:tr>
              <a:tr h="645166">
                <a:tc>
                  <a:txBody>
                    <a:bodyPr/>
                    <a:lstStyle/>
                    <a:p>
                      <a:pPr algn="l" fontAlgn="b"/>
                      <a:r>
                        <a:rPr lang="en-TT" sz="1100" u="none" strike="noStrike" dirty="0">
                          <a:effectLst/>
                        </a:rPr>
                        <a:t>Trinidad and Tobago</a:t>
                      </a:r>
                      <a:endParaRPr lang="en-TT" sz="1100" b="0" i="0" u="none" strike="noStrike" dirty="0">
                        <a:solidFill>
                          <a:srgbClr val="000000"/>
                        </a:solidFill>
                        <a:effectLst/>
                        <a:latin typeface="Calibri" panose="020F0502020204030204" pitchFamily="34" charset="0"/>
                      </a:endParaRPr>
                    </a:p>
                  </a:txBody>
                  <a:tcPr marL="5390" marR="5390" marT="5390" marB="0" anchor="b"/>
                </a:tc>
                <a:tc>
                  <a:txBody>
                    <a:bodyPr/>
                    <a:lstStyle/>
                    <a:p>
                      <a:pPr algn="l" fontAlgn="b"/>
                      <a:r>
                        <a:rPr lang="en-TT" sz="1100" u="none" strike="noStrike">
                          <a:effectLst/>
                        </a:rPr>
                        <a:t>30% reduction in GHG emissions by 2030 in the public</a:t>
                      </a:r>
                      <a:br>
                        <a:rPr lang="en-TT" sz="1100" u="none" strike="noStrike">
                          <a:effectLst/>
                        </a:rPr>
                      </a:br>
                      <a:r>
                        <a:rPr lang="en-TT" sz="1100" u="none" strike="noStrike">
                          <a:effectLst/>
                        </a:rPr>
                        <a:t>transportation sector </a:t>
                      </a:r>
                      <a:endParaRPr lang="en-TT" sz="1100" b="0" i="0" u="none" strike="noStrike">
                        <a:solidFill>
                          <a:srgbClr val="000000"/>
                        </a:solidFill>
                        <a:effectLst/>
                        <a:latin typeface="Calibri" panose="020F0502020204030204" pitchFamily="34" charset="0"/>
                      </a:endParaRPr>
                    </a:p>
                  </a:txBody>
                  <a:tcPr marL="5390" marR="5390" marT="5390" marB="0" anchor="b"/>
                </a:tc>
                <a:tc>
                  <a:txBody>
                    <a:bodyPr/>
                    <a:lstStyle/>
                    <a:p>
                      <a:pPr algn="l" fontAlgn="b"/>
                      <a:endParaRPr lang="en-TT" sz="1100" b="0" i="0" u="none" strike="noStrike" dirty="0">
                        <a:solidFill>
                          <a:srgbClr val="000000"/>
                        </a:solidFill>
                        <a:effectLst/>
                        <a:latin typeface="Calibri" panose="020F0502020204030204" pitchFamily="34" charset="0"/>
                      </a:endParaRPr>
                    </a:p>
                  </a:txBody>
                  <a:tcPr marL="5390" marR="5390" marT="5390" marB="0" anchor="b"/>
                </a:tc>
                <a:extLst>
                  <a:ext uri="{0D108BD9-81ED-4DB2-BD59-A6C34878D82A}">
                    <a16:rowId xmlns:a16="http://schemas.microsoft.com/office/drawing/2014/main" val="3140926865"/>
                  </a:ext>
                </a:extLst>
              </a:tr>
            </a:tbl>
          </a:graphicData>
        </a:graphic>
      </p:graphicFrame>
      <p:sp>
        <p:nvSpPr>
          <p:cNvPr id="6" name="Title 1">
            <a:extLst>
              <a:ext uri="{FF2B5EF4-FFF2-40B4-BE49-F238E27FC236}">
                <a16:creationId xmlns:a16="http://schemas.microsoft.com/office/drawing/2014/main" id="{7354E17E-1B8B-4209-B263-A6D2B62BA8AF}"/>
              </a:ext>
            </a:extLst>
          </p:cNvPr>
          <p:cNvSpPr>
            <a:spLocks noGrp="1"/>
          </p:cNvSpPr>
          <p:nvPr>
            <p:ph type="title"/>
          </p:nvPr>
        </p:nvSpPr>
        <p:spPr>
          <a:xfrm>
            <a:off x="1220471" y="152400"/>
            <a:ext cx="10636169" cy="1295400"/>
          </a:xfrm>
        </p:spPr>
        <p:txBody>
          <a:bodyPr/>
          <a:lstStyle/>
          <a:p>
            <a:r>
              <a:rPr lang="en-US" dirty="0"/>
              <a:t>NDC Commitments for CARICOM Nations – cont’d</a:t>
            </a:r>
          </a:p>
        </p:txBody>
      </p:sp>
    </p:spTree>
    <p:extLst>
      <p:ext uri="{BB962C8B-B14F-4D97-AF65-F5344CB8AC3E}">
        <p14:creationId xmlns:p14="http://schemas.microsoft.com/office/powerpoint/2010/main" val="4050570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D1D8088-559A-46A5-A801-CDF0B9476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83E2E96F-17F7-4C8C-BDF1-6BB90A0C1D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2380868"/>
            <a:ext cx="11982332" cy="2087795"/>
            <a:chOff x="143163" y="5763486"/>
            <a:chExt cx="11982332" cy="739555"/>
          </a:xfrm>
        </p:grpSpPr>
        <p:sp>
          <p:nvSpPr>
            <p:cNvPr id="13" name="Rectangle 12">
              <a:extLst>
                <a:ext uri="{FF2B5EF4-FFF2-40B4-BE49-F238E27FC236}">
                  <a16:creationId xmlns:a16="http://schemas.microsoft.com/office/drawing/2014/main" id="{846BD00C-9313-4A22-94F7-3875A46C6D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1EAF30D0-AA67-427C-9938-A2C8A9B5D5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6" name="Rectangle 15">
            <a:extLst>
              <a:ext uri="{FF2B5EF4-FFF2-40B4-BE49-F238E27FC236}">
                <a16:creationId xmlns:a16="http://schemas.microsoft.com/office/drawing/2014/main" id="{3776B14B-F2F4-4825-8DA8-8C7A0F2B3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466344"/>
            <a:ext cx="11111729" cy="591782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A40C84-341C-4F80-A719-046665BB5BF9}"/>
              </a:ext>
            </a:extLst>
          </p:cNvPr>
          <p:cNvSpPr>
            <a:spLocks noGrp="1"/>
          </p:cNvSpPr>
          <p:nvPr>
            <p:ph type="title"/>
          </p:nvPr>
        </p:nvSpPr>
        <p:spPr/>
        <p:txBody>
          <a:bodyPr/>
          <a:lstStyle/>
          <a:p>
            <a:r>
              <a:rPr lang="en-TT" dirty="0">
                <a:solidFill>
                  <a:srgbClr val="00B050"/>
                </a:solidFill>
              </a:rPr>
              <a:t>The Need for a Regional Policy </a:t>
            </a:r>
            <a:endParaRPr lang="en-TT" dirty="0"/>
          </a:p>
        </p:txBody>
      </p:sp>
      <p:graphicFrame>
        <p:nvGraphicFramePr>
          <p:cNvPr id="5" name="Content Placeholder 4">
            <a:extLst>
              <a:ext uri="{FF2B5EF4-FFF2-40B4-BE49-F238E27FC236}">
                <a16:creationId xmlns:a16="http://schemas.microsoft.com/office/drawing/2014/main" id="{1BD1FA9B-EA74-4B5F-A2C1-D5988A701A40}"/>
              </a:ext>
            </a:extLst>
          </p:cNvPr>
          <p:cNvGraphicFramePr>
            <a:graphicFrameLocks noGrp="1"/>
          </p:cNvGraphicFramePr>
          <p:nvPr>
            <p:ph idx="1"/>
            <p:extLst>
              <p:ext uri="{D42A27DB-BD31-4B8C-83A1-F6EECF244321}">
                <p14:modId xmlns:p14="http://schemas.microsoft.com/office/powerpoint/2010/main" val="45527807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808506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 Vehicle Work Group (EVWG)</a:t>
            </a:r>
          </a:p>
        </p:txBody>
      </p:sp>
      <p:sp>
        <p:nvSpPr>
          <p:cNvPr id="3" name="Content Placeholder 2">
            <a:extLst>
              <a:ext uri="{FF2B5EF4-FFF2-40B4-BE49-F238E27FC236}">
                <a16:creationId xmlns:a16="http://schemas.microsoft.com/office/drawing/2014/main" id="{84EC756D-041A-4D34-9F8B-C03545D0C78B}"/>
              </a:ext>
            </a:extLst>
          </p:cNvPr>
          <p:cNvSpPr>
            <a:spLocks noGrp="1"/>
          </p:cNvSpPr>
          <p:nvPr>
            <p:ph idx="1"/>
          </p:nvPr>
        </p:nvSpPr>
        <p:spPr>
          <a:xfrm>
            <a:off x="1220471" y="1600200"/>
            <a:ext cx="10492153" cy="4925144"/>
          </a:xfrm>
        </p:spPr>
        <p:txBody>
          <a:bodyPr>
            <a:normAutofit fontScale="85000" lnSpcReduction="20000"/>
          </a:bodyPr>
          <a:lstStyle/>
          <a:p>
            <a:pPr marL="0" indent="0">
              <a:buNone/>
            </a:pPr>
            <a:r>
              <a:rPr lang="en-TT" dirty="0"/>
              <a:t>CARICOM EVWG established in Nov 2017. </a:t>
            </a:r>
          </a:p>
          <a:p>
            <a:pPr marL="0" indent="0">
              <a:buNone/>
            </a:pPr>
            <a:r>
              <a:rPr lang="en-TT" b="1" dirty="0"/>
              <a:t>Members:  </a:t>
            </a:r>
            <a:r>
              <a:rPr lang="en-TT" dirty="0"/>
              <a:t>Financial Institutions, Regional EV dealerships, Utility Companies, Energy and Transport Ministries and Regional Developmental Partners. </a:t>
            </a:r>
          </a:p>
          <a:p>
            <a:pPr marL="0" indent="0">
              <a:buNone/>
            </a:pPr>
            <a:r>
              <a:rPr lang="en-TT" b="1" dirty="0"/>
              <a:t>Aims</a:t>
            </a:r>
          </a:p>
          <a:p>
            <a:r>
              <a:rPr lang="en-TT" dirty="0"/>
              <a:t>To provide a forum through which national governments, institutions and industry players share experiences, lessons learned and good practices on electric vehicle use and performance within the region. </a:t>
            </a:r>
          </a:p>
          <a:p>
            <a:r>
              <a:rPr lang="en-TT" dirty="0"/>
              <a:t>Information and analytics that emerge from the group will serve as a guide towards the development of electric vehicle policies and strategies within CARICOM, aiming at a regional roadmap on e-mobility.</a:t>
            </a:r>
          </a:p>
          <a:p>
            <a:r>
              <a:rPr lang="en-TT" dirty="0"/>
              <a:t>Guide and inform the implementation of national and regional energy and transport action plans. </a:t>
            </a:r>
            <a:br>
              <a:rPr lang="en-TT" dirty="0"/>
            </a:br>
            <a:endParaRPr lang="en-TT" dirty="0"/>
          </a:p>
          <a:p>
            <a:endParaRPr lang="en-TT" dirty="0"/>
          </a:p>
        </p:txBody>
      </p:sp>
    </p:spTree>
    <p:extLst>
      <p:ext uri="{BB962C8B-B14F-4D97-AF65-F5344CB8AC3E}">
        <p14:creationId xmlns:p14="http://schemas.microsoft.com/office/powerpoint/2010/main" val="2833839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71FF249-87A0-4AD4-82EA-ADF29A2651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5604" y="1844824"/>
            <a:ext cx="6886501" cy="3869188"/>
          </a:xfrm>
          <a:prstGeom prst="rect">
            <a:avLst/>
          </a:prstGeom>
        </p:spPr>
      </p:pic>
      <p:sp>
        <p:nvSpPr>
          <p:cNvPr id="2" name="Title 1"/>
          <p:cNvSpPr>
            <a:spLocks noGrp="1"/>
          </p:cNvSpPr>
          <p:nvPr>
            <p:ph type="title"/>
          </p:nvPr>
        </p:nvSpPr>
        <p:spPr/>
        <p:txBody>
          <a:bodyPr/>
          <a:lstStyle/>
          <a:p>
            <a:r>
              <a:rPr lang="en-US" dirty="0"/>
              <a:t>Electric Mobility Workshop (</a:t>
            </a:r>
            <a:r>
              <a:rPr lang="en-US" dirty="0" err="1"/>
              <a:t>ELMo</a:t>
            </a:r>
            <a:r>
              <a:rPr lang="en-US" dirty="0"/>
              <a:t> lab and Technology Expo – June 2018 Barbados.</a:t>
            </a:r>
          </a:p>
        </p:txBody>
      </p:sp>
      <p:sp>
        <p:nvSpPr>
          <p:cNvPr id="3" name="Content Placeholder 2">
            <a:extLst>
              <a:ext uri="{FF2B5EF4-FFF2-40B4-BE49-F238E27FC236}">
                <a16:creationId xmlns:a16="http://schemas.microsoft.com/office/drawing/2014/main" id="{84EC756D-041A-4D34-9F8B-C03545D0C78B}"/>
              </a:ext>
            </a:extLst>
          </p:cNvPr>
          <p:cNvSpPr>
            <a:spLocks noGrp="1"/>
          </p:cNvSpPr>
          <p:nvPr>
            <p:ph idx="1"/>
          </p:nvPr>
        </p:nvSpPr>
        <p:spPr>
          <a:xfrm>
            <a:off x="7032105" y="1600200"/>
            <a:ext cx="4680519" cy="4925144"/>
          </a:xfrm>
        </p:spPr>
        <p:txBody>
          <a:bodyPr>
            <a:normAutofit/>
          </a:bodyPr>
          <a:lstStyle/>
          <a:p>
            <a:r>
              <a:rPr lang="en-TT" dirty="0"/>
              <a:t>EVWG, CARICOM Energy and GIZ.</a:t>
            </a:r>
          </a:p>
          <a:p>
            <a:pPr marL="0" indent="0">
              <a:buNone/>
            </a:pPr>
            <a:endParaRPr lang="en-TT" dirty="0"/>
          </a:p>
        </p:txBody>
      </p:sp>
      <p:graphicFrame>
        <p:nvGraphicFramePr>
          <p:cNvPr id="6" name="Chart 5">
            <a:extLst>
              <a:ext uri="{FF2B5EF4-FFF2-40B4-BE49-F238E27FC236}">
                <a16:creationId xmlns:a16="http://schemas.microsoft.com/office/drawing/2014/main" id="{802B913C-C909-4699-AC5B-6375A91285D7}"/>
              </a:ext>
            </a:extLst>
          </p:cNvPr>
          <p:cNvGraphicFramePr>
            <a:graphicFrameLocks/>
          </p:cNvGraphicFramePr>
          <p:nvPr/>
        </p:nvGraphicFramePr>
        <p:xfrm>
          <a:off x="6672065" y="2808556"/>
          <a:ext cx="5610091" cy="386918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51010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ELMo</a:t>
            </a:r>
            <a:r>
              <a:rPr lang="en-US" dirty="0"/>
              <a:t> lab and Technology Expo - cont’d</a:t>
            </a:r>
          </a:p>
        </p:txBody>
      </p:sp>
      <p:sp>
        <p:nvSpPr>
          <p:cNvPr id="3" name="Content Placeholder 2">
            <a:extLst>
              <a:ext uri="{FF2B5EF4-FFF2-40B4-BE49-F238E27FC236}">
                <a16:creationId xmlns:a16="http://schemas.microsoft.com/office/drawing/2014/main" id="{84EC756D-041A-4D34-9F8B-C03545D0C78B}"/>
              </a:ext>
            </a:extLst>
          </p:cNvPr>
          <p:cNvSpPr>
            <a:spLocks noGrp="1"/>
          </p:cNvSpPr>
          <p:nvPr>
            <p:ph idx="1"/>
          </p:nvPr>
        </p:nvSpPr>
        <p:spPr>
          <a:xfrm>
            <a:off x="551384" y="1447800"/>
            <a:ext cx="11449272" cy="5105400"/>
          </a:xfrm>
        </p:spPr>
        <p:txBody>
          <a:bodyPr>
            <a:normAutofit/>
          </a:bodyPr>
          <a:lstStyle/>
          <a:p>
            <a:pPr marL="0" indent="0">
              <a:buNone/>
            </a:pPr>
            <a:r>
              <a:rPr lang="en-TT" dirty="0"/>
              <a:t>Participants engaged in a co-creative innovation process called Design Thinking focused on creating a Regional Roadmap for Electric Mobility.</a:t>
            </a:r>
          </a:p>
          <a:p>
            <a:pPr marL="0" indent="0">
              <a:buNone/>
            </a:pPr>
            <a:r>
              <a:rPr lang="en-TT" dirty="0"/>
              <a:t>Solutions to E-mobility Challenges in the region:</a:t>
            </a:r>
          </a:p>
          <a:p>
            <a:r>
              <a:rPr lang="en-TT" dirty="0"/>
              <a:t>Innovative financing options.</a:t>
            </a:r>
          </a:p>
          <a:p>
            <a:r>
              <a:rPr lang="en-TT" dirty="0"/>
              <a:t>Training, Associations, Peer to Peer knowledge sharing.</a:t>
            </a:r>
          </a:p>
          <a:p>
            <a:r>
              <a:rPr lang="en-TT" dirty="0"/>
              <a:t>EV ,Resilience and Grid Modernization.</a:t>
            </a:r>
          </a:p>
          <a:p>
            <a:r>
              <a:rPr lang="en-TT" dirty="0"/>
              <a:t>Incentives for EVs.</a:t>
            </a:r>
          </a:p>
          <a:p>
            <a:pPr marL="0" indent="0">
              <a:buNone/>
            </a:pPr>
            <a:endParaRPr lang="en-TT" dirty="0"/>
          </a:p>
          <a:p>
            <a:endParaRPr lang="en-TT" dirty="0"/>
          </a:p>
        </p:txBody>
      </p:sp>
    </p:spTree>
    <p:extLst>
      <p:ext uri="{BB962C8B-B14F-4D97-AF65-F5344CB8AC3E}">
        <p14:creationId xmlns:p14="http://schemas.microsoft.com/office/powerpoint/2010/main" val="999726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703CECA0-894E-4604-8835-7BCCF3DD3693}"/>
              </a:ext>
            </a:extLst>
          </p:cNvPr>
          <p:cNvPicPr>
            <a:picLocks noChangeAspect="1"/>
          </p:cNvPicPr>
          <p:nvPr/>
        </p:nvPicPr>
        <p:blipFill>
          <a:blip r:embed="rId3"/>
          <a:stretch>
            <a:fillRect/>
          </a:stretch>
        </p:blipFill>
        <p:spPr>
          <a:xfrm>
            <a:off x="6304876" y="1255463"/>
            <a:ext cx="2322777" cy="804742"/>
          </a:xfrm>
          <a:prstGeom prst="rect">
            <a:avLst/>
          </a:prstGeom>
        </p:spPr>
      </p:pic>
      <p:pic>
        <p:nvPicPr>
          <p:cNvPr id="23" name="Picture 22">
            <a:extLst>
              <a:ext uri="{FF2B5EF4-FFF2-40B4-BE49-F238E27FC236}">
                <a16:creationId xmlns:a16="http://schemas.microsoft.com/office/drawing/2014/main" id="{CF31DAF0-40B6-450A-B8FA-03D4D4AA7C92}"/>
              </a:ext>
            </a:extLst>
          </p:cNvPr>
          <p:cNvPicPr>
            <a:picLocks noChangeAspect="1"/>
          </p:cNvPicPr>
          <p:nvPr/>
        </p:nvPicPr>
        <p:blipFill>
          <a:blip r:embed="rId4"/>
          <a:stretch>
            <a:fillRect/>
          </a:stretch>
        </p:blipFill>
        <p:spPr>
          <a:xfrm>
            <a:off x="906742" y="5051352"/>
            <a:ext cx="2176461" cy="1737511"/>
          </a:xfrm>
          <a:prstGeom prst="rect">
            <a:avLst/>
          </a:prstGeom>
        </p:spPr>
      </p:pic>
      <p:grpSp>
        <p:nvGrpSpPr>
          <p:cNvPr id="3" name="Group 2">
            <a:extLst>
              <a:ext uri="{FF2B5EF4-FFF2-40B4-BE49-F238E27FC236}">
                <a16:creationId xmlns:a16="http://schemas.microsoft.com/office/drawing/2014/main" id="{408D0035-83DF-45C6-A42C-2D7F1EC09690}"/>
              </a:ext>
            </a:extLst>
          </p:cNvPr>
          <p:cNvGrpSpPr/>
          <p:nvPr/>
        </p:nvGrpSpPr>
        <p:grpSpPr>
          <a:xfrm rot="3081737">
            <a:off x="4700834" y="1066402"/>
            <a:ext cx="2388356" cy="1796975"/>
            <a:chOff x="3376301" y="2067393"/>
            <a:chExt cx="2388356" cy="1796975"/>
          </a:xfrm>
        </p:grpSpPr>
        <p:grpSp>
          <p:nvGrpSpPr>
            <p:cNvPr id="16" name="Group 20"/>
            <p:cNvGrpSpPr/>
            <p:nvPr/>
          </p:nvGrpSpPr>
          <p:grpSpPr>
            <a:xfrm flipH="1" flipV="1">
              <a:off x="3376301" y="2067393"/>
              <a:ext cx="2388356" cy="1796975"/>
              <a:chOff x="3275012" y="2168525"/>
              <a:chExt cx="3154363" cy="2373313"/>
            </a:xfrm>
          </p:grpSpPr>
          <p:sp>
            <p:nvSpPr>
              <p:cNvPr id="17" name="Freeform 5"/>
              <p:cNvSpPr>
                <a:spLocks/>
              </p:cNvSpPr>
              <p:nvPr/>
            </p:nvSpPr>
            <p:spPr bwMode="auto">
              <a:xfrm>
                <a:off x="3275012" y="2443163"/>
                <a:ext cx="3122613" cy="2098675"/>
              </a:xfrm>
              <a:custGeom>
                <a:avLst/>
                <a:gdLst/>
                <a:ahLst/>
                <a:cxnLst>
                  <a:cxn ang="0">
                    <a:pos x="1380" y="721"/>
                  </a:cxn>
                  <a:cxn ang="0">
                    <a:pos x="1375" y="732"/>
                  </a:cxn>
                  <a:cxn ang="0">
                    <a:pos x="1339" y="790"/>
                  </a:cxn>
                  <a:cxn ang="0">
                    <a:pos x="1319" y="816"/>
                  </a:cxn>
                  <a:cxn ang="0">
                    <a:pos x="1303" y="834"/>
                  </a:cxn>
                  <a:cxn ang="0">
                    <a:pos x="1238" y="889"/>
                  </a:cxn>
                  <a:cxn ang="0">
                    <a:pos x="1223" y="899"/>
                  </a:cxn>
                  <a:cxn ang="0">
                    <a:pos x="1080" y="921"/>
                  </a:cxn>
                  <a:cxn ang="0">
                    <a:pos x="1044" y="916"/>
                  </a:cxn>
                  <a:cxn ang="0">
                    <a:pos x="786" y="819"/>
                  </a:cxn>
                  <a:cxn ang="0">
                    <a:pos x="416" y="587"/>
                  </a:cxn>
                  <a:cxn ang="0">
                    <a:pos x="269" y="477"/>
                  </a:cxn>
                  <a:cxn ang="0">
                    <a:pos x="219" y="437"/>
                  </a:cxn>
                  <a:cxn ang="0">
                    <a:pos x="203" y="425"/>
                  </a:cxn>
                  <a:cxn ang="0">
                    <a:pos x="203" y="426"/>
                  </a:cxn>
                  <a:cxn ang="0">
                    <a:pos x="106" y="540"/>
                  </a:cxn>
                  <a:cxn ang="0">
                    <a:pos x="0" y="0"/>
                  </a:cxn>
                  <a:cxn ang="0">
                    <a:pos x="563" y="0"/>
                  </a:cxn>
                  <a:cxn ang="0">
                    <a:pos x="489" y="89"/>
                  </a:cxn>
                  <a:cxn ang="0">
                    <a:pos x="465" y="117"/>
                  </a:cxn>
                  <a:cxn ang="0">
                    <a:pos x="480" y="130"/>
                  </a:cxn>
                  <a:cxn ang="0">
                    <a:pos x="638" y="280"/>
                  </a:cxn>
                  <a:cxn ang="0">
                    <a:pos x="1028" y="602"/>
                  </a:cxn>
                  <a:cxn ang="0">
                    <a:pos x="1045" y="615"/>
                  </a:cxn>
                  <a:cxn ang="0">
                    <a:pos x="1080" y="639"/>
                  </a:cxn>
                  <a:cxn ang="0">
                    <a:pos x="1195" y="708"/>
                  </a:cxn>
                  <a:cxn ang="0">
                    <a:pos x="1250" y="733"/>
                  </a:cxn>
                  <a:cxn ang="0">
                    <a:pos x="1303" y="746"/>
                  </a:cxn>
                  <a:cxn ang="0">
                    <a:pos x="1315" y="748"/>
                  </a:cxn>
                  <a:cxn ang="0">
                    <a:pos x="1342" y="746"/>
                  </a:cxn>
                  <a:cxn ang="0">
                    <a:pos x="1370" y="732"/>
                  </a:cxn>
                  <a:cxn ang="0">
                    <a:pos x="1380" y="721"/>
                  </a:cxn>
                </a:cxnLst>
                <a:rect l="0" t="0" r="r" b="b"/>
                <a:pathLst>
                  <a:path w="1380" h="926">
                    <a:moveTo>
                      <a:pt x="1380" y="721"/>
                    </a:moveTo>
                    <a:cubicBezTo>
                      <a:pt x="1379" y="724"/>
                      <a:pt x="1377" y="728"/>
                      <a:pt x="1375" y="732"/>
                    </a:cubicBezTo>
                    <a:cubicBezTo>
                      <a:pt x="1364" y="752"/>
                      <a:pt x="1352" y="772"/>
                      <a:pt x="1339" y="790"/>
                    </a:cubicBezTo>
                    <a:cubicBezTo>
                      <a:pt x="1333" y="799"/>
                      <a:pt x="1326" y="807"/>
                      <a:pt x="1319" y="816"/>
                    </a:cubicBezTo>
                    <a:cubicBezTo>
                      <a:pt x="1314" y="822"/>
                      <a:pt x="1308" y="828"/>
                      <a:pt x="1303" y="834"/>
                    </a:cubicBezTo>
                    <a:cubicBezTo>
                      <a:pt x="1283" y="854"/>
                      <a:pt x="1261" y="873"/>
                      <a:pt x="1238" y="889"/>
                    </a:cubicBezTo>
                    <a:cubicBezTo>
                      <a:pt x="1233" y="893"/>
                      <a:pt x="1228" y="896"/>
                      <a:pt x="1223" y="899"/>
                    </a:cubicBezTo>
                    <a:cubicBezTo>
                      <a:pt x="1185" y="919"/>
                      <a:pt x="1137" y="926"/>
                      <a:pt x="1080" y="921"/>
                    </a:cubicBezTo>
                    <a:cubicBezTo>
                      <a:pt x="1068" y="920"/>
                      <a:pt x="1056" y="918"/>
                      <a:pt x="1044" y="916"/>
                    </a:cubicBezTo>
                    <a:cubicBezTo>
                      <a:pt x="971" y="903"/>
                      <a:pt x="884" y="871"/>
                      <a:pt x="786" y="819"/>
                    </a:cubicBezTo>
                    <a:cubicBezTo>
                      <a:pt x="416" y="587"/>
                      <a:pt x="416" y="587"/>
                      <a:pt x="416" y="587"/>
                    </a:cubicBezTo>
                    <a:cubicBezTo>
                      <a:pt x="269" y="477"/>
                      <a:pt x="269" y="477"/>
                      <a:pt x="269" y="477"/>
                    </a:cubicBezTo>
                    <a:cubicBezTo>
                      <a:pt x="253" y="464"/>
                      <a:pt x="236" y="451"/>
                      <a:pt x="219" y="437"/>
                    </a:cubicBezTo>
                    <a:cubicBezTo>
                      <a:pt x="213" y="433"/>
                      <a:pt x="208" y="429"/>
                      <a:pt x="203" y="425"/>
                    </a:cubicBezTo>
                    <a:cubicBezTo>
                      <a:pt x="203" y="426"/>
                      <a:pt x="203" y="426"/>
                      <a:pt x="203" y="426"/>
                    </a:cubicBezTo>
                    <a:cubicBezTo>
                      <a:pt x="106" y="540"/>
                      <a:pt x="106" y="540"/>
                      <a:pt x="106" y="540"/>
                    </a:cubicBezTo>
                    <a:cubicBezTo>
                      <a:pt x="0" y="0"/>
                      <a:pt x="0" y="0"/>
                      <a:pt x="0" y="0"/>
                    </a:cubicBezTo>
                    <a:cubicBezTo>
                      <a:pt x="563" y="0"/>
                      <a:pt x="563" y="0"/>
                      <a:pt x="563" y="0"/>
                    </a:cubicBezTo>
                    <a:cubicBezTo>
                      <a:pt x="489" y="89"/>
                      <a:pt x="489" y="89"/>
                      <a:pt x="489" y="89"/>
                    </a:cubicBezTo>
                    <a:cubicBezTo>
                      <a:pt x="465" y="117"/>
                      <a:pt x="465" y="117"/>
                      <a:pt x="465" y="117"/>
                    </a:cubicBezTo>
                    <a:cubicBezTo>
                      <a:pt x="470" y="121"/>
                      <a:pt x="474" y="125"/>
                      <a:pt x="480" y="130"/>
                    </a:cubicBezTo>
                    <a:cubicBezTo>
                      <a:pt x="535" y="183"/>
                      <a:pt x="588" y="233"/>
                      <a:pt x="638" y="280"/>
                    </a:cubicBezTo>
                    <a:cubicBezTo>
                      <a:pt x="1028" y="602"/>
                      <a:pt x="1028" y="602"/>
                      <a:pt x="1028" y="602"/>
                    </a:cubicBezTo>
                    <a:cubicBezTo>
                      <a:pt x="1045" y="615"/>
                      <a:pt x="1045" y="615"/>
                      <a:pt x="1045" y="615"/>
                    </a:cubicBezTo>
                    <a:cubicBezTo>
                      <a:pt x="1057" y="623"/>
                      <a:pt x="1069" y="631"/>
                      <a:pt x="1080" y="639"/>
                    </a:cubicBezTo>
                    <a:cubicBezTo>
                      <a:pt x="1123" y="668"/>
                      <a:pt x="1161" y="691"/>
                      <a:pt x="1195" y="708"/>
                    </a:cubicBezTo>
                    <a:cubicBezTo>
                      <a:pt x="1215" y="718"/>
                      <a:pt x="1233" y="726"/>
                      <a:pt x="1250" y="733"/>
                    </a:cubicBezTo>
                    <a:cubicBezTo>
                      <a:pt x="1269" y="740"/>
                      <a:pt x="1287" y="744"/>
                      <a:pt x="1303" y="746"/>
                    </a:cubicBezTo>
                    <a:cubicBezTo>
                      <a:pt x="1307" y="747"/>
                      <a:pt x="1311" y="747"/>
                      <a:pt x="1315" y="748"/>
                    </a:cubicBezTo>
                    <a:cubicBezTo>
                      <a:pt x="1325" y="748"/>
                      <a:pt x="1334" y="747"/>
                      <a:pt x="1342" y="746"/>
                    </a:cubicBezTo>
                    <a:cubicBezTo>
                      <a:pt x="1353" y="743"/>
                      <a:pt x="1362" y="739"/>
                      <a:pt x="1370" y="732"/>
                    </a:cubicBezTo>
                    <a:cubicBezTo>
                      <a:pt x="1374" y="729"/>
                      <a:pt x="1377" y="725"/>
                      <a:pt x="1380" y="721"/>
                    </a:cubicBez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endParaRPr lang="en-US" sz="1200" dirty="0"/>
              </a:p>
            </p:txBody>
          </p:sp>
          <p:sp>
            <p:nvSpPr>
              <p:cNvPr id="18" name="Freeform 6"/>
              <p:cNvSpPr>
                <a:spLocks/>
              </p:cNvSpPr>
              <p:nvPr/>
            </p:nvSpPr>
            <p:spPr bwMode="auto">
              <a:xfrm>
                <a:off x="4848226" y="2198687"/>
                <a:ext cx="1541463" cy="1885950"/>
              </a:xfrm>
              <a:custGeom>
                <a:avLst/>
                <a:gdLst/>
                <a:ahLst/>
                <a:cxnLst>
                  <a:cxn ang="0">
                    <a:pos x="558" y="810"/>
                  </a:cxn>
                  <a:cxn ang="0">
                    <a:pos x="514" y="661"/>
                  </a:cxn>
                  <a:cxn ang="0">
                    <a:pos x="500" y="634"/>
                  </a:cxn>
                  <a:cxn ang="0">
                    <a:pos x="24" y="26"/>
                  </a:cxn>
                  <a:cxn ang="0">
                    <a:pos x="0" y="0"/>
                  </a:cxn>
                  <a:cxn ang="0">
                    <a:pos x="30" y="26"/>
                  </a:cxn>
                  <a:cxn ang="0">
                    <a:pos x="545" y="530"/>
                  </a:cxn>
                  <a:cxn ang="0">
                    <a:pos x="608" y="613"/>
                  </a:cxn>
                  <a:cxn ang="0">
                    <a:pos x="638" y="661"/>
                  </a:cxn>
                  <a:cxn ang="0">
                    <a:pos x="650" y="682"/>
                  </a:cxn>
                  <a:cxn ang="0">
                    <a:pos x="675" y="745"/>
                  </a:cxn>
                  <a:cxn ang="0">
                    <a:pos x="679" y="788"/>
                  </a:cxn>
                  <a:cxn ang="0">
                    <a:pos x="666" y="818"/>
                  </a:cxn>
                  <a:cxn ang="0">
                    <a:pos x="638" y="832"/>
                  </a:cxn>
                  <a:cxn ang="0">
                    <a:pos x="620" y="831"/>
                  </a:cxn>
                  <a:cxn ang="0">
                    <a:pos x="608" y="829"/>
                  </a:cxn>
                  <a:cxn ang="0">
                    <a:pos x="598" y="826"/>
                  </a:cxn>
                  <a:cxn ang="0">
                    <a:pos x="558" y="810"/>
                  </a:cxn>
                </a:cxnLst>
                <a:rect l="0" t="0" r="r" b="b"/>
                <a:pathLst>
                  <a:path w="681" h="832">
                    <a:moveTo>
                      <a:pt x="558" y="810"/>
                    </a:moveTo>
                    <a:cubicBezTo>
                      <a:pt x="558" y="770"/>
                      <a:pt x="543" y="721"/>
                      <a:pt x="514" y="661"/>
                    </a:cubicBezTo>
                    <a:cubicBezTo>
                      <a:pt x="510" y="652"/>
                      <a:pt x="505" y="643"/>
                      <a:pt x="500" y="634"/>
                    </a:cubicBezTo>
                    <a:cubicBezTo>
                      <a:pt x="422" y="486"/>
                      <a:pt x="263" y="284"/>
                      <a:pt x="24" y="26"/>
                    </a:cubicBezTo>
                    <a:cubicBezTo>
                      <a:pt x="16" y="17"/>
                      <a:pt x="8" y="9"/>
                      <a:pt x="0" y="0"/>
                    </a:cubicBezTo>
                    <a:cubicBezTo>
                      <a:pt x="10" y="9"/>
                      <a:pt x="20" y="17"/>
                      <a:pt x="30" y="26"/>
                    </a:cubicBezTo>
                    <a:cubicBezTo>
                      <a:pt x="266" y="231"/>
                      <a:pt x="437" y="399"/>
                      <a:pt x="545" y="530"/>
                    </a:cubicBezTo>
                    <a:cubicBezTo>
                      <a:pt x="569" y="559"/>
                      <a:pt x="590" y="587"/>
                      <a:pt x="608" y="613"/>
                    </a:cubicBezTo>
                    <a:cubicBezTo>
                      <a:pt x="619" y="630"/>
                      <a:pt x="630" y="646"/>
                      <a:pt x="638" y="661"/>
                    </a:cubicBezTo>
                    <a:cubicBezTo>
                      <a:pt x="643" y="668"/>
                      <a:pt x="646" y="675"/>
                      <a:pt x="650" y="682"/>
                    </a:cubicBezTo>
                    <a:cubicBezTo>
                      <a:pt x="662" y="705"/>
                      <a:pt x="670" y="726"/>
                      <a:pt x="675" y="745"/>
                    </a:cubicBezTo>
                    <a:cubicBezTo>
                      <a:pt x="680" y="763"/>
                      <a:pt x="681" y="777"/>
                      <a:pt x="679" y="788"/>
                    </a:cubicBezTo>
                    <a:cubicBezTo>
                      <a:pt x="676" y="799"/>
                      <a:pt x="672" y="809"/>
                      <a:pt x="666" y="818"/>
                    </a:cubicBezTo>
                    <a:cubicBezTo>
                      <a:pt x="660" y="827"/>
                      <a:pt x="651" y="832"/>
                      <a:pt x="638" y="832"/>
                    </a:cubicBezTo>
                    <a:cubicBezTo>
                      <a:pt x="632" y="832"/>
                      <a:pt x="626" y="832"/>
                      <a:pt x="620" y="831"/>
                    </a:cubicBezTo>
                    <a:cubicBezTo>
                      <a:pt x="616" y="831"/>
                      <a:pt x="612" y="830"/>
                      <a:pt x="608" y="829"/>
                    </a:cubicBezTo>
                    <a:cubicBezTo>
                      <a:pt x="604" y="828"/>
                      <a:pt x="601" y="827"/>
                      <a:pt x="598" y="826"/>
                    </a:cubicBezTo>
                    <a:cubicBezTo>
                      <a:pt x="584" y="821"/>
                      <a:pt x="571" y="816"/>
                      <a:pt x="558" y="810"/>
                    </a:cubicBezTo>
                    <a:close/>
                  </a:path>
                </a:pathLst>
              </a:custGeom>
              <a:solidFill>
                <a:schemeClr val="bg1">
                  <a:lumMod val="5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200" dirty="0"/>
              </a:p>
            </p:txBody>
          </p:sp>
          <p:sp>
            <p:nvSpPr>
              <p:cNvPr id="19" name="Freeform 7"/>
              <p:cNvSpPr>
                <a:spLocks noEditPoints="1"/>
              </p:cNvSpPr>
              <p:nvPr/>
            </p:nvSpPr>
            <p:spPr bwMode="auto">
              <a:xfrm>
                <a:off x="3275012" y="2168525"/>
                <a:ext cx="3154363" cy="1970088"/>
              </a:xfrm>
              <a:custGeom>
                <a:avLst/>
                <a:gdLst/>
                <a:ahLst/>
                <a:cxnLst>
                  <a:cxn ang="0">
                    <a:pos x="0" y="121"/>
                  </a:cxn>
                  <a:cxn ang="0">
                    <a:pos x="19" y="106"/>
                  </a:cxn>
                  <a:cxn ang="0">
                    <a:pos x="547" y="106"/>
                  </a:cxn>
                  <a:cxn ang="0">
                    <a:pos x="563" y="121"/>
                  </a:cxn>
                  <a:cxn ang="0">
                    <a:pos x="0" y="121"/>
                  </a:cxn>
                  <a:cxn ang="0">
                    <a:pos x="1380" y="842"/>
                  </a:cxn>
                  <a:cxn ang="0">
                    <a:pos x="1370" y="853"/>
                  </a:cxn>
                  <a:cxn ang="0">
                    <a:pos x="1342" y="867"/>
                  </a:cxn>
                  <a:cxn ang="0">
                    <a:pos x="1315" y="869"/>
                  </a:cxn>
                  <a:cxn ang="0">
                    <a:pos x="1303" y="867"/>
                  </a:cxn>
                  <a:cxn ang="0">
                    <a:pos x="1250" y="854"/>
                  </a:cxn>
                  <a:cxn ang="0">
                    <a:pos x="1195" y="829"/>
                  </a:cxn>
                  <a:cxn ang="0">
                    <a:pos x="1080" y="760"/>
                  </a:cxn>
                  <a:cxn ang="0">
                    <a:pos x="1045" y="736"/>
                  </a:cxn>
                  <a:cxn ang="0">
                    <a:pos x="1028" y="723"/>
                  </a:cxn>
                  <a:cxn ang="0">
                    <a:pos x="638" y="401"/>
                  </a:cxn>
                  <a:cxn ang="0">
                    <a:pos x="480" y="251"/>
                  </a:cxn>
                  <a:cxn ang="0">
                    <a:pos x="465" y="238"/>
                  </a:cxn>
                  <a:cxn ang="0">
                    <a:pos x="489" y="210"/>
                  </a:cxn>
                  <a:cxn ang="0">
                    <a:pos x="1044" y="691"/>
                  </a:cxn>
                  <a:cxn ang="0">
                    <a:pos x="1119" y="745"/>
                  </a:cxn>
                  <a:cxn ang="0">
                    <a:pos x="1195" y="793"/>
                  </a:cxn>
                  <a:cxn ang="0">
                    <a:pos x="1235" y="814"/>
                  </a:cxn>
                  <a:cxn ang="0">
                    <a:pos x="1253" y="823"/>
                  </a:cxn>
                  <a:cxn ang="0">
                    <a:pos x="1293" y="839"/>
                  </a:cxn>
                  <a:cxn ang="0">
                    <a:pos x="1303" y="842"/>
                  </a:cxn>
                  <a:cxn ang="0">
                    <a:pos x="1315" y="844"/>
                  </a:cxn>
                  <a:cxn ang="0">
                    <a:pos x="1333" y="845"/>
                  </a:cxn>
                  <a:cxn ang="0">
                    <a:pos x="1361" y="831"/>
                  </a:cxn>
                  <a:cxn ang="0">
                    <a:pos x="1374" y="801"/>
                  </a:cxn>
                  <a:cxn ang="0">
                    <a:pos x="1370" y="758"/>
                  </a:cxn>
                  <a:cxn ang="0">
                    <a:pos x="1345" y="695"/>
                  </a:cxn>
                  <a:cxn ang="0">
                    <a:pos x="1333" y="674"/>
                  </a:cxn>
                  <a:cxn ang="0">
                    <a:pos x="1303" y="626"/>
                  </a:cxn>
                  <a:cxn ang="0">
                    <a:pos x="1240" y="543"/>
                  </a:cxn>
                  <a:cxn ang="0">
                    <a:pos x="725" y="39"/>
                  </a:cxn>
                  <a:cxn ang="0">
                    <a:pos x="695" y="13"/>
                  </a:cxn>
                  <a:cxn ang="0">
                    <a:pos x="682" y="0"/>
                  </a:cxn>
                  <a:cxn ang="0">
                    <a:pos x="728" y="39"/>
                  </a:cxn>
                  <a:cxn ang="0">
                    <a:pos x="945" y="234"/>
                  </a:cxn>
                  <a:cxn ang="0">
                    <a:pos x="1247" y="543"/>
                  </a:cxn>
                  <a:cxn ang="0">
                    <a:pos x="1303" y="613"/>
                  </a:cxn>
                  <a:cxn ang="0">
                    <a:pos x="1344" y="674"/>
                  </a:cxn>
                  <a:cxn ang="0">
                    <a:pos x="1356" y="695"/>
                  </a:cxn>
                  <a:cxn ang="0">
                    <a:pos x="1384" y="758"/>
                  </a:cxn>
                  <a:cxn ang="0">
                    <a:pos x="1392" y="793"/>
                  </a:cxn>
                  <a:cxn ang="0">
                    <a:pos x="1392" y="792"/>
                  </a:cxn>
                  <a:cxn ang="0">
                    <a:pos x="1380" y="842"/>
                  </a:cxn>
                </a:cxnLst>
                <a:rect l="0" t="0" r="r" b="b"/>
                <a:pathLst>
                  <a:path w="1394" h="869">
                    <a:moveTo>
                      <a:pt x="0" y="121"/>
                    </a:moveTo>
                    <a:cubicBezTo>
                      <a:pt x="19" y="106"/>
                      <a:pt x="19" y="106"/>
                      <a:pt x="19" y="106"/>
                    </a:cubicBezTo>
                    <a:cubicBezTo>
                      <a:pt x="547" y="106"/>
                      <a:pt x="547" y="106"/>
                      <a:pt x="547" y="106"/>
                    </a:cubicBezTo>
                    <a:cubicBezTo>
                      <a:pt x="563" y="121"/>
                      <a:pt x="563" y="121"/>
                      <a:pt x="563" y="121"/>
                    </a:cubicBezTo>
                    <a:lnTo>
                      <a:pt x="0" y="121"/>
                    </a:lnTo>
                    <a:close/>
                    <a:moveTo>
                      <a:pt x="1380" y="842"/>
                    </a:moveTo>
                    <a:cubicBezTo>
                      <a:pt x="1377" y="846"/>
                      <a:pt x="1374" y="850"/>
                      <a:pt x="1370" y="853"/>
                    </a:cubicBezTo>
                    <a:cubicBezTo>
                      <a:pt x="1362" y="860"/>
                      <a:pt x="1353" y="864"/>
                      <a:pt x="1342" y="867"/>
                    </a:cubicBezTo>
                    <a:cubicBezTo>
                      <a:pt x="1334" y="868"/>
                      <a:pt x="1325" y="869"/>
                      <a:pt x="1315" y="869"/>
                    </a:cubicBezTo>
                    <a:cubicBezTo>
                      <a:pt x="1311" y="868"/>
                      <a:pt x="1307" y="868"/>
                      <a:pt x="1303" y="867"/>
                    </a:cubicBezTo>
                    <a:cubicBezTo>
                      <a:pt x="1287" y="865"/>
                      <a:pt x="1269" y="861"/>
                      <a:pt x="1250" y="854"/>
                    </a:cubicBezTo>
                    <a:cubicBezTo>
                      <a:pt x="1233" y="847"/>
                      <a:pt x="1215" y="839"/>
                      <a:pt x="1195" y="829"/>
                    </a:cubicBezTo>
                    <a:cubicBezTo>
                      <a:pt x="1161" y="812"/>
                      <a:pt x="1123" y="789"/>
                      <a:pt x="1080" y="760"/>
                    </a:cubicBezTo>
                    <a:cubicBezTo>
                      <a:pt x="1069" y="752"/>
                      <a:pt x="1057" y="744"/>
                      <a:pt x="1045" y="736"/>
                    </a:cubicBezTo>
                    <a:cubicBezTo>
                      <a:pt x="1028" y="723"/>
                      <a:pt x="1028" y="723"/>
                      <a:pt x="1028" y="723"/>
                    </a:cubicBezTo>
                    <a:cubicBezTo>
                      <a:pt x="638" y="401"/>
                      <a:pt x="638" y="401"/>
                      <a:pt x="638" y="401"/>
                    </a:cubicBezTo>
                    <a:cubicBezTo>
                      <a:pt x="588" y="354"/>
                      <a:pt x="535" y="304"/>
                      <a:pt x="480" y="251"/>
                    </a:cubicBezTo>
                    <a:cubicBezTo>
                      <a:pt x="474" y="246"/>
                      <a:pt x="470" y="242"/>
                      <a:pt x="465" y="238"/>
                    </a:cubicBezTo>
                    <a:cubicBezTo>
                      <a:pt x="489" y="210"/>
                      <a:pt x="489" y="210"/>
                      <a:pt x="489" y="210"/>
                    </a:cubicBezTo>
                    <a:cubicBezTo>
                      <a:pt x="716" y="425"/>
                      <a:pt x="901" y="585"/>
                      <a:pt x="1044" y="691"/>
                    </a:cubicBezTo>
                    <a:cubicBezTo>
                      <a:pt x="1071" y="711"/>
                      <a:pt x="1095" y="729"/>
                      <a:pt x="1119" y="745"/>
                    </a:cubicBezTo>
                    <a:cubicBezTo>
                      <a:pt x="1146" y="763"/>
                      <a:pt x="1172" y="779"/>
                      <a:pt x="1195" y="793"/>
                    </a:cubicBezTo>
                    <a:cubicBezTo>
                      <a:pt x="1209" y="801"/>
                      <a:pt x="1223" y="808"/>
                      <a:pt x="1235" y="814"/>
                    </a:cubicBezTo>
                    <a:cubicBezTo>
                      <a:pt x="1241" y="817"/>
                      <a:pt x="1247" y="820"/>
                      <a:pt x="1253" y="823"/>
                    </a:cubicBezTo>
                    <a:cubicBezTo>
                      <a:pt x="1266" y="829"/>
                      <a:pt x="1279" y="834"/>
                      <a:pt x="1293" y="839"/>
                    </a:cubicBezTo>
                    <a:cubicBezTo>
                      <a:pt x="1296" y="840"/>
                      <a:pt x="1299" y="841"/>
                      <a:pt x="1303" y="842"/>
                    </a:cubicBezTo>
                    <a:cubicBezTo>
                      <a:pt x="1307" y="843"/>
                      <a:pt x="1311" y="844"/>
                      <a:pt x="1315" y="844"/>
                    </a:cubicBezTo>
                    <a:cubicBezTo>
                      <a:pt x="1321" y="845"/>
                      <a:pt x="1327" y="845"/>
                      <a:pt x="1333" y="845"/>
                    </a:cubicBezTo>
                    <a:cubicBezTo>
                      <a:pt x="1346" y="845"/>
                      <a:pt x="1355" y="840"/>
                      <a:pt x="1361" y="831"/>
                    </a:cubicBezTo>
                    <a:cubicBezTo>
                      <a:pt x="1367" y="822"/>
                      <a:pt x="1371" y="812"/>
                      <a:pt x="1374" y="801"/>
                    </a:cubicBezTo>
                    <a:cubicBezTo>
                      <a:pt x="1376" y="790"/>
                      <a:pt x="1375" y="776"/>
                      <a:pt x="1370" y="758"/>
                    </a:cubicBezTo>
                    <a:cubicBezTo>
                      <a:pt x="1365" y="739"/>
                      <a:pt x="1357" y="718"/>
                      <a:pt x="1345" y="695"/>
                    </a:cubicBezTo>
                    <a:cubicBezTo>
                      <a:pt x="1341" y="688"/>
                      <a:pt x="1338" y="681"/>
                      <a:pt x="1333" y="674"/>
                    </a:cubicBezTo>
                    <a:cubicBezTo>
                      <a:pt x="1325" y="659"/>
                      <a:pt x="1314" y="643"/>
                      <a:pt x="1303" y="626"/>
                    </a:cubicBezTo>
                    <a:cubicBezTo>
                      <a:pt x="1285" y="600"/>
                      <a:pt x="1264" y="572"/>
                      <a:pt x="1240" y="543"/>
                    </a:cubicBezTo>
                    <a:cubicBezTo>
                      <a:pt x="1132" y="412"/>
                      <a:pt x="961" y="244"/>
                      <a:pt x="725" y="39"/>
                    </a:cubicBezTo>
                    <a:cubicBezTo>
                      <a:pt x="715" y="30"/>
                      <a:pt x="705" y="22"/>
                      <a:pt x="695" y="13"/>
                    </a:cubicBezTo>
                    <a:cubicBezTo>
                      <a:pt x="691" y="9"/>
                      <a:pt x="686" y="4"/>
                      <a:pt x="682" y="0"/>
                    </a:cubicBezTo>
                    <a:cubicBezTo>
                      <a:pt x="698" y="13"/>
                      <a:pt x="713" y="26"/>
                      <a:pt x="728" y="39"/>
                    </a:cubicBezTo>
                    <a:cubicBezTo>
                      <a:pt x="808" y="108"/>
                      <a:pt x="880" y="173"/>
                      <a:pt x="945" y="234"/>
                    </a:cubicBezTo>
                    <a:cubicBezTo>
                      <a:pt x="1073" y="353"/>
                      <a:pt x="1174" y="456"/>
                      <a:pt x="1247" y="543"/>
                    </a:cubicBezTo>
                    <a:cubicBezTo>
                      <a:pt x="1268" y="568"/>
                      <a:pt x="1286" y="591"/>
                      <a:pt x="1303" y="613"/>
                    </a:cubicBezTo>
                    <a:cubicBezTo>
                      <a:pt x="1318" y="635"/>
                      <a:pt x="1332" y="655"/>
                      <a:pt x="1344" y="674"/>
                    </a:cubicBezTo>
                    <a:cubicBezTo>
                      <a:pt x="1348" y="681"/>
                      <a:pt x="1352" y="688"/>
                      <a:pt x="1356" y="695"/>
                    </a:cubicBezTo>
                    <a:cubicBezTo>
                      <a:pt x="1368" y="718"/>
                      <a:pt x="1378" y="739"/>
                      <a:pt x="1384" y="758"/>
                    </a:cubicBezTo>
                    <a:cubicBezTo>
                      <a:pt x="1388" y="772"/>
                      <a:pt x="1391" y="783"/>
                      <a:pt x="1392" y="793"/>
                    </a:cubicBezTo>
                    <a:cubicBezTo>
                      <a:pt x="1392" y="792"/>
                      <a:pt x="1392" y="792"/>
                      <a:pt x="1392" y="792"/>
                    </a:cubicBezTo>
                    <a:cubicBezTo>
                      <a:pt x="1394" y="808"/>
                      <a:pt x="1390" y="825"/>
                      <a:pt x="1380" y="842"/>
                    </a:cubicBezTo>
                    <a:close/>
                  </a:path>
                </a:pathLst>
              </a:custGeom>
              <a:solidFill>
                <a:schemeClr val="bg2">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200" dirty="0"/>
              </a:p>
            </p:txBody>
          </p:sp>
        </p:grpSp>
        <p:sp>
          <p:nvSpPr>
            <p:cNvPr id="28" name="Text Placeholder 3"/>
            <p:cNvSpPr txBox="1">
              <a:spLocks/>
            </p:cNvSpPr>
            <p:nvPr/>
          </p:nvSpPr>
          <p:spPr>
            <a:xfrm rot="2164606">
              <a:off x="4075825" y="2657198"/>
              <a:ext cx="1270925" cy="215444"/>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US" b="1" dirty="0">
                  <a:solidFill>
                    <a:schemeClr val="bg1"/>
                  </a:solidFill>
                  <a:latin typeface="Ruda" panose="02000000000000000000" pitchFamily="2" charset="0"/>
                </a:rPr>
                <a:t>CARICOM Energy</a:t>
              </a:r>
              <a:endParaRPr kumimoji="0" lang="en-US" b="1" i="0" u="none" strike="noStrike" kern="1200" cap="none" spc="0" normalizeH="0" baseline="0" noProof="0" dirty="0">
                <a:ln>
                  <a:noFill/>
                </a:ln>
                <a:solidFill>
                  <a:schemeClr val="bg1"/>
                </a:solidFill>
                <a:effectLst/>
                <a:uLnTx/>
                <a:uFillTx/>
                <a:latin typeface="Ruda" panose="02000000000000000000" pitchFamily="2" charset="0"/>
              </a:endParaRPr>
            </a:p>
          </p:txBody>
        </p:sp>
      </p:grpSp>
      <p:sp>
        <p:nvSpPr>
          <p:cNvPr id="29" name="Text Placeholder 3"/>
          <p:cNvSpPr txBox="1">
            <a:spLocks/>
          </p:cNvSpPr>
          <p:nvPr/>
        </p:nvSpPr>
        <p:spPr>
          <a:xfrm rot="19435394" flipH="1">
            <a:off x="6971679" y="2623262"/>
            <a:ext cx="1141338" cy="215444"/>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b="1" i="0" u="none" strike="noStrike" kern="1200" cap="none" spc="0" normalizeH="0" baseline="0" noProof="0" dirty="0">
                <a:ln>
                  <a:noFill/>
                </a:ln>
                <a:solidFill>
                  <a:schemeClr val="bg1"/>
                </a:solidFill>
                <a:effectLst/>
                <a:uLnTx/>
                <a:uFillTx/>
                <a:latin typeface="Ruda" panose="02000000000000000000" pitchFamily="2" charset="0"/>
              </a:rPr>
              <a:t>Chaos Theory</a:t>
            </a:r>
          </a:p>
        </p:txBody>
      </p:sp>
      <p:grpSp>
        <p:nvGrpSpPr>
          <p:cNvPr id="20" name="Group 19">
            <a:extLst>
              <a:ext uri="{FF2B5EF4-FFF2-40B4-BE49-F238E27FC236}">
                <a16:creationId xmlns:a16="http://schemas.microsoft.com/office/drawing/2014/main" id="{D154D3AC-D439-4410-8F14-89524B560A74}"/>
              </a:ext>
            </a:extLst>
          </p:cNvPr>
          <p:cNvGrpSpPr/>
          <p:nvPr/>
        </p:nvGrpSpPr>
        <p:grpSpPr>
          <a:xfrm>
            <a:off x="2781898" y="4969050"/>
            <a:ext cx="2388356" cy="1796975"/>
            <a:chOff x="3428041" y="4142570"/>
            <a:chExt cx="2388356" cy="1796975"/>
          </a:xfrm>
        </p:grpSpPr>
        <p:grpSp>
          <p:nvGrpSpPr>
            <p:cNvPr id="8" name="Group 12"/>
            <p:cNvGrpSpPr/>
            <p:nvPr/>
          </p:nvGrpSpPr>
          <p:grpSpPr>
            <a:xfrm flipH="1">
              <a:off x="3428041" y="4142570"/>
              <a:ext cx="2388356" cy="1796975"/>
              <a:chOff x="3275012" y="2168525"/>
              <a:chExt cx="3154363" cy="2373313"/>
            </a:xfrm>
          </p:grpSpPr>
          <p:sp>
            <p:nvSpPr>
              <p:cNvPr id="9" name="Freeform 5"/>
              <p:cNvSpPr>
                <a:spLocks/>
              </p:cNvSpPr>
              <p:nvPr/>
            </p:nvSpPr>
            <p:spPr bwMode="auto">
              <a:xfrm>
                <a:off x="3275012" y="2443163"/>
                <a:ext cx="3122613" cy="2098675"/>
              </a:xfrm>
              <a:custGeom>
                <a:avLst/>
                <a:gdLst/>
                <a:ahLst/>
                <a:cxnLst>
                  <a:cxn ang="0">
                    <a:pos x="1380" y="721"/>
                  </a:cxn>
                  <a:cxn ang="0">
                    <a:pos x="1375" y="732"/>
                  </a:cxn>
                  <a:cxn ang="0">
                    <a:pos x="1339" y="790"/>
                  </a:cxn>
                  <a:cxn ang="0">
                    <a:pos x="1319" y="816"/>
                  </a:cxn>
                  <a:cxn ang="0">
                    <a:pos x="1303" y="834"/>
                  </a:cxn>
                  <a:cxn ang="0">
                    <a:pos x="1238" y="889"/>
                  </a:cxn>
                  <a:cxn ang="0">
                    <a:pos x="1223" y="899"/>
                  </a:cxn>
                  <a:cxn ang="0">
                    <a:pos x="1080" y="921"/>
                  </a:cxn>
                  <a:cxn ang="0">
                    <a:pos x="1044" y="916"/>
                  </a:cxn>
                  <a:cxn ang="0">
                    <a:pos x="786" y="819"/>
                  </a:cxn>
                  <a:cxn ang="0">
                    <a:pos x="416" y="587"/>
                  </a:cxn>
                  <a:cxn ang="0">
                    <a:pos x="269" y="477"/>
                  </a:cxn>
                  <a:cxn ang="0">
                    <a:pos x="219" y="437"/>
                  </a:cxn>
                  <a:cxn ang="0">
                    <a:pos x="203" y="425"/>
                  </a:cxn>
                  <a:cxn ang="0">
                    <a:pos x="203" y="426"/>
                  </a:cxn>
                  <a:cxn ang="0">
                    <a:pos x="106" y="540"/>
                  </a:cxn>
                  <a:cxn ang="0">
                    <a:pos x="0" y="0"/>
                  </a:cxn>
                  <a:cxn ang="0">
                    <a:pos x="563" y="0"/>
                  </a:cxn>
                  <a:cxn ang="0">
                    <a:pos x="489" y="89"/>
                  </a:cxn>
                  <a:cxn ang="0">
                    <a:pos x="465" y="117"/>
                  </a:cxn>
                  <a:cxn ang="0">
                    <a:pos x="480" y="130"/>
                  </a:cxn>
                  <a:cxn ang="0">
                    <a:pos x="638" y="280"/>
                  </a:cxn>
                  <a:cxn ang="0">
                    <a:pos x="1028" y="602"/>
                  </a:cxn>
                  <a:cxn ang="0">
                    <a:pos x="1045" y="615"/>
                  </a:cxn>
                  <a:cxn ang="0">
                    <a:pos x="1080" y="639"/>
                  </a:cxn>
                  <a:cxn ang="0">
                    <a:pos x="1195" y="708"/>
                  </a:cxn>
                  <a:cxn ang="0">
                    <a:pos x="1250" y="733"/>
                  </a:cxn>
                  <a:cxn ang="0">
                    <a:pos x="1303" y="746"/>
                  </a:cxn>
                  <a:cxn ang="0">
                    <a:pos x="1315" y="748"/>
                  </a:cxn>
                  <a:cxn ang="0">
                    <a:pos x="1342" y="746"/>
                  </a:cxn>
                  <a:cxn ang="0">
                    <a:pos x="1370" y="732"/>
                  </a:cxn>
                  <a:cxn ang="0">
                    <a:pos x="1380" y="721"/>
                  </a:cxn>
                </a:cxnLst>
                <a:rect l="0" t="0" r="r" b="b"/>
                <a:pathLst>
                  <a:path w="1380" h="926">
                    <a:moveTo>
                      <a:pt x="1380" y="721"/>
                    </a:moveTo>
                    <a:cubicBezTo>
                      <a:pt x="1379" y="724"/>
                      <a:pt x="1377" y="728"/>
                      <a:pt x="1375" y="732"/>
                    </a:cubicBezTo>
                    <a:cubicBezTo>
                      <a:pt x="1364" y="752"/>
                      <a:pt x="1352" y="772"/>
                      <a:pt x="1339" y="790"/>
                    </a:cubicBezTo>
                    <a:cubicBezTo>
                      <a:pt x="1333" y="799"/>
                      <a:pt x="1326" y="807"/>
                      <a:pt x="1319" y="816"/>
                    </a:cubicBezTo>
                    <a:cubicBezTo>
                      <a:pt x="1314" y="822"/>
                      <a:pt x="1308" y="828"/>
                      <a:pt x="1303" y="834"/>
                    </a:cubicBezTo>
                    <a:cubicBezTo>
                      <a:pt x="1283" y="854"/>
                      <a:pt x="1261" y="873"/>
                      <a:pt x="1238" y="889"/>
                    </a:cubicBezTo>
                    <a:cubicBezTo>
                      <a:pt x="1233" y="893"/>
                      <a:pt x="1228" y="896"/>
                      <a:pt x="1223" y="899"/>
                    </a:cubicBezTo>
                    <a:cubicBezTo>
                      <a:pt x="1185" y="919"/>
                      <a:pt x="1137" y="926"/>
                      <a:pt x="1080" y="921"/>
                    </a:cubicBezTo>
                    <a:cubicBezTo>
                      <a:pt x="1068" y="920"/>
                      <a:pt x="1056" y="918"/>
                      <a:pt x="1044" y="916"/>
                    </a:cubicBezTo>
                    <a:cubicBezTo>
                      <a:pt x="971" y="903"/>
                      <a:pt x="884" y="871"/>
                      <a:pt x="786" y="819"/>
                    </a:cubicBezTo>
                    <a:cubicBezTo>
                      <a:pt x="416" y="587"/>
                      <a:pt x="416" y="587"/>
                      <a:pt x="416" y="587"/>
                    </a:cubicBezTo>
                    <a:cubicBezTo>
                      <a:pt x="269" y="477"/>
                      <a:pt x="269" y="477"/>
                      <a:pt x="269" y="477"/>
                    </a:cubicBezTo>
                    <a:cubicBezTo>
                      <a:pt x="253" y="464"/>
                      <a:pt x="236" y="451"/>
                      <a:pt x="219" y="437"/>
                    </a:cubicBezTo>
                    <a:cubicBezTo>
                      <a:pt x="213" y="433"/>
                      <a:pt x="208" y="429"/>
                      <a:pt x="203" y="425"/>
                    </a:cubicBezTo>
                    <a:cubicBezTo>
                      <a:pt x="203" y="426"/>
                      <a:pt x="203" y="426"/>
                      <a:pt x="203" y="426"/>
                    </a:cubicBezTo>
                    <a:cubicBezTo>
                      <a:pt x="106" y="540"/>
                      <a:pt x="106" y="540"/>
                      <a:pt x="106" y="540"/>
                    </a:cubicBezTo>
                    <a:cubicBezTo>
                      <a:pt x="0" y="0"/>
                      <a:pt x="0" y="0"/>
                      <a:pt x="0" y="0"/>
                    </a:cubicBezTo>
                    <a:cubicBezTo>
                      <a:pt x="563" y="0"/>
                      <a:pt x="563" y="0"/>
                      <a:pt x="563" y="0"/>
                    </a:cubicBezTo>
                    <a:cubicBezTo>
                      <a:pt x="489" y="89"/>
                      <a:pt x="489" y="89"/>
                      <a:pt x="489" y="89"/>
                    </a:cubicBezTo>
                    <a:cubicBezTo>
                      <a:pt x="465" y="117"/>
                      <a:pt x="465" y="117"/>
                      <a:pt x="465" y="117"/>
                    </a:cubicBezTo>
                    <a:cubicBezTo>
                      <a:pt x="470" y="121"/>
                      <a:pt x="474" y="125"/>
                      <a:pt x="480" y="130"/>
                    </a:cubicBezTo>
                    <a:cubicBezTo>
                      <a:pt x="535" y="183"/>
                      <a:pt x="588" y="233"/>
                      <a:pt x="638" y="280"/>
                    </a:cubicBezTo>
                    <a:cubicBezTo>
                      <a:pt x="1028" y="602"/>
                      <a:pt x="1028" y="602"/>
                      <a:pt x="1028" y="602"/>
                    </a:cubicBezTo>
                    <a:cubicBezTo>
                      <a:pt x="1045" y="615"/>
                      <a:pt x="1045" y="615"/>
                      <a:pt x="1045" y="615"/>
                    </a:cubicBezTo>
                    <a:cubicBezTo>
                      <a:pt x="1057" y="623"/>
                      <a:pt x="1069" y="631"/>
                      <a:pt x="1080" y="639"/>
                    </a:cubicBezTo>
                    <a:cubicBezTo>
                      <a:pt x="1123" y="668"/>
                      <a:pt x="1161" y="691"/>
                      <a:pt x="1195" y="708"/>
                    </a:cubicBezTo>
                    <a:cubicBezTo>
                      <a:pt x="1215" y="718"/>
                      <a:pt x="1233" y="726"/>
                      <a:pt x="1250" y="733"/>
                    </a:cubicBezTo>
                    <a:cubicBezTo>
                      <a:pt x="1269" y="740"/>
                      <a:pt x="1287" y="744"/>
                      <a:pt x="1303" y="746"/>
                    </a:cubicBezTo>
                    <a:cubicBezTo>
                      <a:pt x="1307" y="747"/>
                      <a:pt x="1311" y="747"/>
                      <a:pt x="1315" y="748"/>
                    </a:cubicBezTo>
                    <a:cubicBezTo>
                      <a:pt x="1325" y="748"/>
                      <a:pt x="1334" y="747"/>
                      <a:pt x="1342" y="746"/>
                    </a:cubicBezTo>
                    <a:cubicBezTo>
                      <a:pt x="1353" y="743"/>
                      <a:pt x="1362" y="739"/>
                      <a:pt x="1370" y="732"/>
                    </a:cubicBezTo>
                    <a:cubicBezTo>
                      <a:pt x="1374" y="729"/>
                      <a:pt x="1377" y="725"/>
                      <a:pt x="1380" y="721"/>
                    </a:cubicBez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endParaRPr lang="en-US" sz="1200" dirty="0"/>
              </a:p>
            </p:txBody>
          </p:sp>
          <p:sp>
            <p:nvSpPr>
              <p:cNvPr id="10" name="Freeform 6"/>
              <p:cNvSpPr>
                <a:spLocks/>
              </p:cNvSpPr>
              <p:nvPr/>
            </p:nvSpPr>
            <p:spPr bwMode="auto">
              <a:xfrm>
                <a:off x="4848225" y="2198688"/>
                <a:ext cx="1541463" cy="1885950"/>
              </a:xfrm>
              <a:custGeom>
                <a:avLst/>
                <a:gdLst/>
                <a:ahLst/>
                <a:cxnLst>
                  <a:cxn ang="0">
                    <a:pos x="558" y="810"/>
                  </a:cxn>
                  <a:cxn ang="0">
                    <a:pos x="514" y="661"/>
                  </a:cxn>
                  <a:cxn ang="0">
                    <a:pos x="500" y="634"/>
                  </a:cxn>
                  <a:cxn ang="0">
                    <a:pos x="24" y="26"/>
                  </a:cxn>
                  <a:cxn ang="0">
                    <a:pos x="0" y="0"/>
                  </a:cxn>
                  <a:cxn ang="0">
                    <a:pos x="30" y="26"/>
                  </a:cxn>
                  <a:cxn ang="0">
                    <a:pos x="545" y="530"/>
                  </a:cxn>
                  <a:cxn ang="0">
                    <a:pos x="608" y="613"/>
                  </a:cxn>
                  <a:cxn ang="0">
                    <a:pos x="638" y="661"/>
                  </a:cxn>
                  <a:cxn ang="0">
                    <a:pos x="650" y="682"/>
                  </a:cxn>
                  <a:cxn ang="0">
                    <a:pos x="675" y="745"/>
                  </a:cxn>
                  <a:cxn ang="0">
                    <a:pos x="679" y="788"/>
                  </a:cxn>
                  <a:cxn ang="0">
                    <a:pos x="666" y="818"/>
                  </a:cxn>
                  <a:cxn ang="0">
                    <a:pos x="638" y="832"/>
                  </a:cxn>
                  <a:cxn ang="0">
                    <a:pos x="620" y="831"/>
                  </a:cxn>
                  <a:cxn ang="0">
                    <a:pos x="608" y="829"/>
                  </a:cxn>
                  <a:cxn ang="0">
                    <a:pos x="598" y="826"/>
                  </a:cxn>
                  <a:cxn ang="0">
                    <a:pos x="558" y="810"/>
                  </a:cxn>
                </a:cxnLst>
                <a:rect l="0" t="0" r="r" b="b"/>
                <a:pathLst>
                  <a:path w="681" h="832">
                    <a:moveTo>
                      <a:pt x="558" y="810"/>
                    </a:moveTo>
                    <a:cubicBezTo>
                      <a:pt x="558" y="770"/>
                      <a:pt x="543" y="721"/>
                      <a:pt x="514" y="661"/>
                    </a:cubicBezTo>
                    <a:cubicBezTo>
                      <a:pt x="510" y="652"/>
                      <a:pt x="505" y="643"/>
                      <a:pt x="500" y="634"/>
                    </a:cubicBezTo>
                    <a:cubicBezTo>
                      <a:pt x="422" y="486"/>
                      <a:pt x="263" y="284"/>
                      <a:pt x="24" y="26"/>
                    </a:cubicBezTo>
                    <a:cubicBezTo>
                      <a:pt x="16" y="17"/>
                      <a:pt x="8" y="9"/>
                      <a:pt x="0" y="0"/>
                    </a:cubicBezTo>
                    <a:cubicBezTo>
                      <a:pt x="10" y="9"/>
                      <a:pt x="20" y="17"/>
                      <a:pt x="30" y="26"/>
                    </a:cubicBezTo>
                    <a:cubicBezTo>
                      <a:pt x="266" y="231"/>
                      <a:pt x="437" y="399"/>
                      <a:pt x="545" y="530"/>
                    </a:cubicBezTo>
                    <a:cubicBezTo>
                      <a:pt x="569" y="559"/>
                      <a:pt x="590" y="587"/>
                      <a:pt x="608" y="613"/>
                    </a:cubicBezTo>
                    <a:cubicBezTo>
                      <a:pt x="619" y="630"/>
                      <a:pt x="630" y="646"/>
                      <a:pt x="638" y="661"/>
                    </a:cubicBezTo>
                    <a:cubicBezTo>
                      <a:pt x="643" y="668"/>
                      <a:pt x="646" y="675"/>
                      <a:pt x="650" y="682"/>
                    </a:cubicBezTo>
                    <a:cubicBezTo>
                      <a:pt x="662" y="705"/>
                      <a:pt x="670" y="726"/>
                      <a:pt x="675" y="745"/>
                    </a:cubicBezTo>
                    <a:cubicBezTo>
                      <a:pt x="680" y="763"/>
                      <a:pt x="681" y="777"/>
                      <a:pt x="679" y="788"/>
                    </a:cubicBezTo>
                    <a:cubicBezTo>
                      <a:pt x="676" y="799"/>
                      <a:pt x="672" y="809"/>
                      <a:pt x="666" y="818"/>
                    </a:cubicBezTo>
                    <a:cubicBezTo>
                      <a:pt x="660" y="827"/>
                      <a:pt x="651" y="832"/>
                      <a:pt x="638" y="832"/>
                    </a:cubicBezTo>
                    <a:cubicBezTo>
                      <a:pt x="632" y="832"/>
                      <a:pt x="626" y="832"/>
                      <a:pt x="620" y="831"/>
                    </a:cubicBezTo>
                    <a:cubicBezTo>
                      <a:pt x="616" y="831"/>
                      <a:pt x="612" y="830"/>
                      <a:pt x="608" y="829"/>
                    </a:cubicBezTo>
                    <a:cubicBezTo>
                      <a:pt x="604" y="828"/>
                      <a:pt x="601" y="827"/>
                      <a:pt x="598" y="826"/>
                    </a:cubicBezTo>
                    <a:cubicBezTo>
                      <a:pt x="584" y="821"/>
                      <a:pt x="571" y="816"/>
                      <a:pt x="558" y="810"/>
                    </a:cubicBezTo>
                    <a:close/>
                  </a:path>
                </a:pathLst>
              </a:custGeom>
              <a:solidFill>
                <a:schemeClr val="bg1">
                  <a:lumMod val="5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200" dirty="0"/>
              </a:p>
            </p:txBody>
          </p:sp>
          <p:sp>
            <p:nvSpPr>
              <p:cNvPr id="11" name="Freeform 7"/>
              <p:cNvSpPr>
                <a:spLocks noEditPoints="1"/>
              </p:cNvSpPr>
              <p:nvPr/>
            </p:nvSpPr>
            <p:spPr bwMode="auto">
              <a:xfrm>
                <a:off x="3275012" y="2168525"/>
                <a:ext cx="3154363" cy="1970088"/>
              </a:xfrm>
              <a:custGeom>
                <a:avLst/>
                <a:gdLst/>
                <a:ahLst/>
                <a:cxnLst>
                  <a:cxn ang="0">
                    <a:pos x="0" y="121"/>
                  </a:cxn>
                  <a:cxn ang="0">
                    <a:pos x="19" y="106"/>
                  </a:cxn>
                  <a:cxn ang="0">
                    <a:pos x="547" y="106"/>
                  </a:cxn>
                  <a:cxn ang="0">
                    <a:pos x="563" y="121"/>
                  </a:cxn>
                  <a:cxn ang="0">
                    <a:pos x="0" y="121"/>
                  </a:cxn>
                  <a:cxn ang="0">
                    <a:pos x="1380" y="842"/>
                  </a:cxn>
                  <a:cxn ang="0">
                    <a:pos x="1370" y="853"/>
                  </a:cxn>
                  <a:cxn ang="0">
                    <a:pos x="1342" y="867"/>
                  </a:cxn>
                  <a:cxn ang="0">
                    <a:pos x="1315" y="869"/>
                  </a:cxn>
                  <a:cxn ang="0">
                    <a:pos x="1303" y="867"/>
                  </a:cxn>
                  <a:cxn ang="0">
                    <a:pos x="1250" y="854"/>
                  </a:cxn>
                  <a:cxn ang="0">
                    <a:pos x="1195" y="829"/>
                  </a:cxn>
                  <a:cxn ang="0">
                    <a:pos x="1080" y="760"/>
                  </a:cxn>
                  <a:cxn ang="0">
                    <a:pos x="1045" y="736"/>
                  </a:cxn>
                  <a:cxn ang="0">
                    <a:pos x="1028" y="723"/>
                  </a:cxn>
                  <a:cxn ang="0">
                    <a:pos x="638" y="401"/>
                  </a:cxn>
                  <a:cxn ang="0">
                    <a:pos x="480" y="251"/>
                  </a:cxn>
                  <a:cxn ang="0">
                    <a:pos x="465" y="238"/>
                  </a:cxn>
                  <a:cxn ang="0">
                    <a:pos x="489" y="210"/>
                  </a:cxn>
                  <a:cxn ang="0">
                    <a:pos x="1044" y="691"/>
                  </a:cxn>
                  <a:cxn ang="0">
                    <a:pos x="1119" y="745"/>
                  </a:cxn>
                  <a:cxn ang="0">
                    <a:pos x="1195" y="793"/>
                  </a:cxn>
                  <a:cxn ang="0">
                    <a:pos x="1235" y="814"/>
                  </a:cxn>
                  <a:cxn ang="0">
                    <a:pos x="1253" y="823"/>
                  </a:cxn>
                  <a:cxn ang="0">
                    <a:pos x="1293" y="839"/>
                  </a:cxn>
                  <a:cxn ang="0">
                    <a:pos x="1303" y="842"/>
                  </a:cxn>
                  <a:cxn ang="0">
                    <a:pos x="1315" y="844"/>
                  </a:cxn>
                  <a:cxn ang="0">
                    <a:pos x="1333" y="845"/>
                  </a:cxn>
                  <a:cxn ang="0">
                    <a:pos x="1361" y="831"/>
                  </a:cxn>
                  <a:cxn ang="0">
                    <a:pos x="1374" y="801"/>
                  </a:cxn>
                  <a:cxn ang="0">
                    <a:pos x="1370" y="758"/>
                  </a:cxn>
                  <a:cxn ang="0">
                    <a:pos x="1345" y="695"/>
                  </a:cxn>
                  <a:cxn ang="0">
                    <a:pos x="1333" y="674"/>
                  </a:cxn>
                  <a:cxn ang="0">
                    <a:pos x="1303" y="626"/>
                  </a:cxn>
                  <a:cxn ang="0">
                    <a:pos x="1240" y="543"/>
                  </a:cxn>
                  <a:cxn ang="0">
                    <a:pos x="725" y="39"/>
                  </a:cxn>
                  <a:cxn ang="0">
                    <a:pos x="695" y="13"/>
                  </a:cxn>
                  <a:cxn ang="0">
                    <a:pos x="682" y="0"/>
                  </a:cxn>
                  <a:cxn ang="0">
                    <a:pos x="728" y="39"/>
                  </a:cxn>
                  <a:cxn ang="0">
                    <a:pos x="945" y="234"/>
                  </a:cxn>
                  <a:cxn ang="0">
                    <a:pos x="1247" y="543"/>
                  </a:cxn>
                  <a:cxn ang="0">
                    <a:pos x="1303" y="613"/>
                  </a:cxn>
                  <a:cxn ang="0">
                    <a:pos x="1344" y="674"/>
                  </a:cxn>
                  <a:cxn ang="0">
                    <a:pos x="1356" y="695"/>
                  </a:cxn>
                  <a:cxn ang="0">
                    <a:pos x="1384" y="758"/>
                  </a:cxn>
                  <a:cxn ang="0">
                    <a:pos x="1392" y="793"/>
                  </a:cxn>
                  <a:cxn ang="0">
                    <a:pos x="1392" y="792"/>
                  </a:cxn>
                  <a:cxn ang="0">
                    <a:pos x="1380" y="842"/>
                  </a:cxn>
                </a:cxnLst>
                <a:rect l="0" t="0" r="r" b="b"/>
                <a:pathLst>
                  <a:path w="1394" h="869">
                    <a:moveTo>
                      <a:pt x="0" y="121"/>
                    </a:moveTo>
                    <a:cubicBezTo>
                      <a:pt x="19" y="106"/>
                      <a:pt x="19" y="106"/>
                      <a:pt x="19" y="106"/>
                    </a:cubicBezTo>
                    <a:cubicBezTo>
                      <a:pt x="547" y="106"/>
                      <a:pt x="547" y="106"/>
                      <a:pt x="547" y="106"/>
                    </a:cubicBezTo>
                    <a:cubicBezTo>
                      <a:pt x="563" y="121"/>
                      <a:pt x="563" y="121"/>
                      <a:pt x="563" y="121"/>
                    </a:cubicBezTo>
                    <a:lnTo>
                      <a:pt x="0" y="121"/>
                    </a:lnTo>
                    <a:close/>
                    <a:moveTo>
                      <a:pt x="1380" y="842"/>
                    </a:moveTo>
                    <a:cubicBezTo>
                      <a:pt x="1377" y="846"/>
                      <a:pt x="1374" y="850"/>
                      <a:pt x="1370" y="853"/>
                    </a:cubicBezTo>
                    <a:cubicBezTo>
                      <a:pt x="1362" y="860"/>
                      <a:pt x="1353" y="864"/>
                      <a:pt x="1342" y="867"/>
                    </a:cubicBezTo>
                    <a:cubicBezTo>
                      <a:pt x="1334" y="868"/>
                      <a:pt x="1325" y="869"/>
                      <a:pt x="1315" y="869"/>
                    </a:cubicBezTo>
                    <a:cubicBezTo>
                      <a:pt x="1311" y="868"/>
                      <a:pt x="1307" y="868"/>
                      <a:pt x="1303" y="867"/>
                    </a:cubicBezTo>
                    <a:cubicBezTo>
                      <a:pt x="1287" y="865"/>
                      <a:pt x="1269" y="861"/>
                      <a:pt x="1250" y="854"/>
                    </a:cubicBezTo>
                    <a:cubicBezTo>
                      <a:pt x="1233" y="847"/>
                      <a:pt x="1215" y="839"/>
                      <a:pt x="1195" y="829"/>
                    </a:cubicBezTo>
                    <a:cubicBezTo>
                      <a:pt x="1161" y="812"/>
                      <a:pt x="1123" y="789"/>
                      <a:pt x="1080" y="760"/>
                    </a:cubicBezTo>
                    <a:cubicBezTo>
                      <a:pt x="1069" y="752"/>
                      <a:pt x="1057" y="744"/>
                      <a:pt x="1045" y="736"/>
                    </a:cubicBezTo>
                    <a:cubicBezTo>
                      <a:pt x="1028" y="723"/>
                      <a:pt x="1028" y="723"/>
                      <a:pt x="1028" y="723"/>
                    </a:cubicBezTo>
                    <a:cubicBezTo>
                      <a:pt x="638" y="401"/>
                      <a:pt x="638" y="401"/>
                      <a:pt x="638" y="401"/>
                    </a:cubicBezTo>
                    <a:cubicBezTo>
                      <a:pt x="588" y="354"/>
                      <a:pt x="535" y="304"/>
                      <a:pt x="480" y="251"/>
                    </a:cubicBezTo>
                    <a:cubicBezTo>
                      <a:pt x="474" y="246"/>
                      <a:pt x="470" y="242"/>
                      <a:pt x="465" y="238"/>
                    </a:cubicBezTo>
                    <a:cubicBezTo>
                      <a:pt x="489" y="210"/>
                      <a:pt x="489" y="210"/>
                      <a:pt x="489" y="210"/>
                    </a:cubicBezTo>
                    <a:cubicBezTo>
                      <a:pt x="716" y="425"/>
                      <a:pt x="901" y="585"/>
                      <a:pt x="1044" y="691"/>
                    </a:cubicBezTo>
                    <a:cubicBezTo>
                      <a:pt x="1071" y="711"/>
                      <a:pt x="1095" y="729"/>
                      <a:pt x="1119" y="745"/>
                    </a:cubicBezTo>
                    <a:cubicBezTo>
                      <a:pt x="1146" y="763"/>
                      <a:pt x="1172" y="779"/>
                      <a:pt x="1195" y="793"/>
                    </a:cubicBezTo>
                    <a:cubicBezTo>
                      <a:pt x="1209" y="801"/>
                      <a:pt x="1223" y="808"/>
                      <a:pt x="1235" y="814"/>
                    </a:cubicBezTo>
                    <a:cubicBezTo>
                      <a:pt x="1241" y="817"/>
                      <a:pt x="1247" y="820"/>
                      <a:pt x="1253" y="823"/>
                    </a:cubicBezTo>
                    <a:cubicBezTo>
                      <a:pt x="1266" y="829"/>
                      <a:pt x="1279" y="834"/>
                      <a:pt x="1293" y="839"/>
                    </a:cubicBezTo>
                    <a:cubicBezTo>
                      <a:pt x="1296" y="840"/>
                      <a:pt x="1299" y="841"/>
                      <a:pt x="1303" y="842"/>
                    </a:cubicBezTo>
                    <a:cubicBezTo>
                      <a:pt x="1307" y="843"/>
                      <a:pt x="1311" y="844"/>
                      <a:pt x="1315" y="844"/>
                    </a:cubicBezTo>
                    <a:cubicBezTo>
                      <a:pt x="1321" y="845"/>
                      <a:pt x="1327" y="845"/>
                      <a:pt x="1333" y="845"/>
                    </a:cubicBezTo>
                    <a:cubicBezTo>
                      <a:pt x="1346" y="845"/>
                      <a:pt x="1355" y="840"/>
                      <a:pt x="1361" y="831"/>
                    </a:cubicBezTo>
                    <a:cubicBezTo>
                      <a:pt x="1367" y="822"/>
                      <a:pt x="1371" y="812"/>
                      <a:pt x="1374" y="801"/>
                    </a:cubicBezTo>
                    <a:cubicBezTo>
                      <a:pt x="1376" y="790"/>
                      <a:pt x="1375" y="776"/>
                      <a:pt x="1370" y="758"/>
                    </a:cubicBezTo>
                    <a:cubicBezTo>
                      <a:pt x="1365" y="739"/>
                      <a:pt x="1357" y="718"/>
                      <a:pt x="1345" y="695"/>
                    </a:cubicBezTo>
                    <a:cubicBezTo>
                      <a:pt x="1341" y="688"/>
                      <a:pt x="1338" y="681"/>
                      <a:pt x="1333" y="674"/>
                    </a:cubicBezTo>
                    <a:cubicBezTo>
                      <a:pt x="1325" y="659"/>
                      <a:pt x="1314" y="643"/>
                      <a:pt x="1303" y="626"/>
                    </a:cubicBezTo>
                    <a:cubicBezTo>
                      <a:pt x="1285" y="600"/>
                      <a:pt x="1264" y="572"/>
                      <a:pt x="1240" y="543"/>
                    </a:cubicBezTo>
                    <a:cubicBezTo>
                      <a:pt x="1132" y="412"/>
                      <a:pt x="961" y="244"/>
                      <a:pt x="725" y="39"/>
                    </a:cubicBezTo>
                    <a:cubicBezTo>
                      <a:pt x="715" y="30"/>
                      <a:pt x="705" y="22"/>
                      <a:pt x="695" y="13"/>
                    </a:cubicBezTo>
                    <a:cubicBezTo>
                      <a:pt x="691" y="9"/>
                      <a:pt x="686" y="4"/>
                      <a:pt x="682" y="0"/>
                    </a:cubicBezTo>
                    <a:cubicBezTo>
                      <a:pt x="698" y="13"/>
                      <a:pt x="713" y="26"/>
                      <a:pt x="728" y="39"/>
                    </a:cubicBezTo>
                    <a:cubicBezTo>
                      <a:pt x="808" y="108"/>
                      <a:pt x="880" y="173"/>
                      <a:pt x="945" y="234"/>
                    </a:cubicBezTo>
                    <a:cubicBezTo>
                      <a:pt x="1073" y="353"/>
                      <a:pt x="1174" y="456"/>
                      <a:pt x="1247" y="543"/>
                    </a:cubicBezTo>
                    <a:cubicBezTo>
                      <a:pt x="1268" y="568"/>
                      <a:pt x="1286" y="591"/>
                      <a:pt x="1303" y="613"/>
                    </a:cubicBezTo>
                    <a:cubicBezTo>
                      <a:pt x="1318" y="635"/>
                      <a:pt x="1332" y="655"/>
                      <a:pt x="1344" y="674"/>
                    </a:cubicBezTo>
                    <a:cubicBezTo>
                      <a:pt x="1348" y="681"/>
                      <a:pt x="1352" y="688"/>
                      <a:pt x="1356" y="695"/>
                    </a:cubicBezTo>
                    <a:cubicBezTo>
                      <a:pt x="1368" y="718"/>
                      <a:pt x="1378" y="739"/>
                      <a:pt x="1384" y="758"/>
                    </a:cubicBezTo>
                    <a:cubicBezTo>
                      <a:pt x="1388" y="772"/>
                      <a:pt x="1391" y="783"/>
                      <a:pt x="1392" y="793"/>
                    </a:cubicBezTo>
                    <a:cubicBezTo>
                      <a:pt x="1392" y="792"/>
                      <a:pt x="1392" y="792"/>
                      <a:pt x="1392" y="792"/>
                    </a:cubicBezTo>
                    <a:cubicBezTo>
                      <a:pt x="1394" y="808"/>
                      <a:pt x="1390" y="825"/>
                      <a:pt x="1380" y="842"/>
                    </a:cubicBezTo>
                    <a:close/>
                  </a:path>
                </a:pathLst>
              </a:custGeom>
              <a:solidFill>
                <a:schemeClr val="bg2">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200" dirty="0"/>
              </a:p>
            </p:txBody>
          </p:sp>
        </p:grpSp>
        <p:sp>
          <p:nvSpPr>
            <p:cNvPr id="30" name="Text Placeholder 3"/>
            <p:cNvSpPr txBox="1">
              <a:spLocks/>
            </p:cNvSpPr>
            <p:nvPr/>
          </p:nvSpPr>
          <p:spPr>
            <a:xfrm rot="19435394" flipH="1">
              <a:off x="4418297" y="5109022"/>
              <a:ext cx="554639" cy="215444"/>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b="1" i="0" u="none" strike="noStrike" kern="1200" cap="none" spc="0" normalizeH="0" baseline="0" noProof="0" dirty="0">
                  <a:ln>
                    <a:noFill/>
                  </a:ln>
                  <a:solidFill>
                    <a:schemeClr val="bg1"/>
                  </a:solidFill>
                  <a:effectLst/>
                  <a:uLnTx/>
                  <a:uFillTx/>
                  <a:latin typeface="Ruda" panose="02000000000000000000" pitchFamily="2" charset="0"/>
                </a:rPr>
                <a:t>CCREEE</a:t>
              </a:r>
            </a:p>
          </p:txBody>
        </p:sp>
      </p:grpSp>
      <p:grpSp>
        <p:nvGrpSpPr>
          <p:cNvPr id="21" name="Group 20">
            <a:extLst>
              <a:ext uri="{FF2B5EF4-FFF2-40B4-BE49-F238E27FC236}">
                <a16:creationId xmlns:a16="http://schemas.microsoft.com/office/drawing/2014/main" id="{C9ECF547-0D74-412F-B8C0-8A9AEC303D26}"/>
              </a:ext>
            </a:extLst>
          </p:cNvPr>
          <p:cNvGrpSpPr/>
          <p:nvPr/>
        </p:nvGrpSpPr>
        <p:grpSpPr>
          <a:xfrm>
            <a:off x="7331231" y="4991888"/>
            <a:ext cx="2388356" cy="1796975"/>
            <a:chOff x="6389273" y="4119732"/>
            <a:chExt cx="2388356" cy="1796975"/>
          </a:xfrm>
        </p:grpSpPr>
        <p:grpSp>
          <p:nvGrpSpPr>
            <p:cNvPr id="4" name="Group 11"/>
            <p:cNvGrpSpPr/>
            <p:nvPr/>
          </p:nvGrpSpPr>
          <p:grpSpPr>
            <a:xfrm>
              <a:off x="6389273" y="4119732"/>
              <a:ext cx="2388356" cy="1796975"/>
              <a:chOff x="3275012" y="2168525"/>
              <a:chExt cx="3154363" cy="2373313"/>
            </a:xfrm>
          </p:grpSpPr>
          <p:sp>
            <p:nvSpPr>
              <p:cNvPr id="5" name="Freeform 5"/>
              <p:cNvSpPr>
                <a:spLocks/>
              </p:cNvSpPr>
              <p:nvPr/>
            </p:nvSpPr>
            <p:spPr bwMode="auto">
              <a:xfrm>
                <a:off x="3275012" y="2443163"/>
                <a:ext cx="3122613" cy="2098675"/>
              </a:xfrm>
              <a:custGeom>
                <a:avLst/>
                <a:gdLst/>
                <a:ahLst/>
                <a:cxnLst>
                  <a:cxn ang="0">
                    <a:pos x="1380" y="721"/>
                  </a:cxn>
                  <a:cxn ang="0">
                    <a:pos x="1375" y="732"/>
                  </a:cxn>
                  <a:cxn ang="0">
                    <a:pos x="1339" y="790"/>
                  </a:cxn>
                  <a:cxn ang="0">
                    <a:pos x="1319" y="816"/>
                  </a:cxn>
                  <a:cxn ang="0">
                    <a:pos x="1303" y="834"/>
                  </a:cxn>
                  <a:cxn ang="0">
                    <a:pos x="1238" y="889"/>
                  </a:cxn>
                  <a:cxn ang="0">
                    <a:pos x="1223" y="899"/>
                  </a:cxn>
                  <a:cxn ang="0">
                    <a:pos x="1080" y="921"/>
                  </a:cxn>
                  <a:cxn ang="0">
                    <a:pos x="1044" y="916"/>
                  </a:cxn>
                  <a:cxn ang="0">
                    <a:pos x="786" y="819"/>
                  </a:cxn>
                  <a:cxn ang="0">
                    <a:pos x="416" y="587"/>
                  </a:cxn>
                  <a:cxn ang="0">
                    <a:pos x="269" y="477"/>
                  </a:cxn>
                  <a:cxn ang="0">
                    <a:pos x="219" y="437"/>
                  </a:cxn>
                  <a:cxn ang="0">
                    <a:pos x="203" y="425"/>
                  </a:cxn>
                  <a:cxn ang="0">
                    <a:pos x="203" y="426"/>
                  </a:cxn>
                  <a:cxn ang="0">
                    <a:pos x="106" y="540"/>
                  </a:cxn>
                  <a:cxn ang="0">
                    <a:pos x="0" y="0"/>
                  </a:cxn>
                  <a:cxn ang="0">
                    <a:pos x="563" y="0"/>
                  </a:cxn>
                  <a:cxn ang="0">
                    <a:pos x="489" y="89"/>
                  </a:cxn>
                  <a:cxn ang="0">
                    <a:pos x="465" y="117"/>
                  </a:cxn>
                  <a:cxn ang="0">
                    <a:pos x="480" y="130"/>
                  </a:cxn>
                  <a:cxn ang="0">
                    <a:pos x="638" y="280"/>
                  </a:cxn>
                  <a:cxn ang="0">
                    <a:pos x="1028" y="602"/>
                  </a:cxn>
                  <a:cxn ang="0">
                    <a:pos x="1045" y="615"/>
                  </a:cxn>
                  <a:cxn ang="0">
                    <a:pos x="1080" y="639"/>
                  </a:cxn>
                  <a:cxn ang="0">
                    <a:pos x="1195" y="708"/>
                  </a:cxn>
                  <a:cxn ang="0">
                    <a:pos x="1250" y="733"/>
                  </a:cxn>
                  <a:cxn ang="0">
                    <a:pos x="1303" y="746"/>
                  </a:cxn>
                  <a:cxn ang="0">
                    <a:pos x="1315" y="748"/>
                  </a:cxn>
                  <a:cxn ang="0">
                    <a:pos x="1342" y="746"/>
                  </a:cxn>
                  <a:cxn ang="0">
                    <a:pos x="1370" y="732"/>
                  </a:cxn>
                  <a:cxn ang="0">
                    <a:pos x="1380" y="721"/>
                  </a:cxn>
                </a:cxnLst>
                <a:rect l="0" t="0" r="r" b="b"/>
                <a:pathLst>
                  <a:path w="1380" h="926">
                    <a:moveTo>
                      <a:pt x="1380" y="721"/>
                    </a:moveTo>
                    <a:cubicBezTo>
                      <a:pt x="1379" y="724"/>
                      <a:pt x="1377" y="728"/>
                      <a:pt x="1375" y="732"/>
                    </a:cubicBezTo>
                    <a:cubicBezTo>
                      <a:pt x="1364" y="752"/>
                      <a:pt x="1352" y="772"/>
                      <a:pt x="1339" y="790"/>
                    </a:cubicBezTo>
                    <a:cubicBezTo>
                      <a:pt x="1333" y="799"/>
                      <a:pt x="1326" y="807"/>
                      <a:pt x="1319" y="816"/>
                    </a:cubicBezTo>
                    <a:cubicBezTo>
                      <a:pt x="1314" y="822"/>
                      <a:pt x="1308" y="828"/>
                      <a:pt x="1303" y="834"/>
                    </a:cubicBezTo>
                    <a:cubicBezTo>
                      <a:pt x="1283" y="854"/>
                      <a:pt x="1261" y="873"/>
                      <a:pt x="1238" y="889"/>
                    </a:cubicBezTo>
                    <a:cubicBezTo>
                      <a:pt x="1233" y="893"/>
                      <a:pt x="1228" y="896"/>
                      <a:pt x="1223" y="899"/>
                    </a:cubicBezTo>
                    <a:cubicBezTo>
                      <a:pt x="1185" y="919"/>
                      <a:pt x="1137" y="926"/>
                      <a:pt x="1080" y="921"/>
                    </a:cubicBezTo>
                    <a:cubicBezTo>
                      <a:pt x="1068" y="920"/>
                      <a:pt x="1056" y="918"/>
                      <a:pt x="1044" y="916"/>
                    </a:cubicBezTo>
                    <a:cubicBezTo>
                      <a:pt x="971" y="903"/>
                      <a:pt x="884" y="871"/>
                      <a:pt x="786" y="819"/>
                    </a:cubicBezTo>
                    <a:cubicBezTo>
                      <a:pt x="416" y="587"/>
                      <a:pt x="416" y="587"/>
                      <a:pt x="416" y="587"/>
                    </a:cubicBezTo>
                    <a:cubicBezTo>
                      <a:pt x="269" y="477"/>
                      <a:pt x="269" y="477"/>
                      <a:pt x="269" y="477"/>
                    </a:cubicBezTo>
                    <a:cubicBezTo>
                      <a:pt x="253" y="464"/>
                      <a:pt x="236" y="451"/>
                      <a:pt x="219" y="437"/>
                    </a:cubicBezTo>
                    <a:cubicBezTo>
                      <a:pt x="213" y="433"/>
                      <a:pt x="208" y="429"/>
                      <a:pt x="203" y="425"/>
                    </a:cubicBezTo>
                    <a:cubicBezTo>
                      <a:pt x="203" y="426"/>
                      <a:pt x="203" y="426"/>
                      <a:pt x="203" y="426"/>
                    </a:cubicBezTo>
                    <a:cubicBezTo>
                      <a:pt x="106" y="540"/>
                      <a:pt x="106" y="540"/>
                      <a:pt x="106" y="540"/>
                    </a:cubicBezTo>
                    <a:cubicBezTo>
                      <a:pt x="0" y="0"/>
                      <a:pt x="0" y="0"/>
                      <a:pt x="0" y="0"/>
                    </a:cubicBezTo>
                    <a:cubicBezTo>
                      <a:pt x="563" y="0"/>
                      <a:pt x="563" y="0"/>
                      <a:pt x="563" y="0"/>
                    </a:cubicBezTo>
                    <a:cubicBezTo>
                      <a:pt x="489" y="89"/>
                      <a:pt x="489" y="89"/>
                      <a:pt x="489" y="89"/>
                    </a:cubicBezTo>
                    <a:cubicBezTo>
                      <a:pt x="465" y="117"/>
                      <a:pt x="465" y="117"/>
                      <a:pt x="465" y="117"/>
                    </a:cubicBezTo>
                    <a:cubicBezTo>
                      <a:pt x="470" y="121"/>
                      <a:pt x="474" y="125"/>
                      <a:pt x="480" y="130"/>
                    </a:cubicBezTo>
                    <a:cubicBezTo>
                      <a:pt x="535" y="183"/>
                      <a:pt x="588" y="233"/>
                      <a:pt x="638" y="280"/>
                    </a:cubicBezTo>
                    <a:cubicBezTo>
                      <a:pt x="1028" y="602"/>
                      <a:pt x="1028" y="602"/>
                      <a:pt x="1028" y="602"/>
                    </a:cubicBezTo>
                    <a:cubicBezTo>
                      <a:pt x="1045" y="615"/>
                      <a:pt x="1045" y="615"/>
                      <a:pt x="1045" y="615"/>
                    </a:cubicBezTo>
                    <a:cubicBezTo>
                      <a:pt x="1057" y="623"/>
                      <a:pt x="1069" y="631"/>
                      <a:pt x="1080" y="639"/>
                    </a:cubicBezTo>
                    <a:cubicBezTo>
                      <a:pt x="1123" y="668"/>
                      <a:pt x="1161" y="691"/>
                      <a:pt x="1195" y="708"/>
                    </a:cubicBezTo>
                    <a:cubicBezTo>
                      <a:pt x="1215" y="718"/>
                      <a:pt x="1233" y="726"/>
                      <a:pt x="1250" y="733"/>
                    </a:cubicBezTo>
                    <a:cubicBezTo>
                      <a:pt x="1269" y="740"/>
                      <a:pt x="1287" y="744"/>
                      <a:pt x="1303" y="746"/>
                    </a:cubicBezTo>
                    <a:cubicBezTo>
                      <a:pt x="1307" y="747"/>
                      <a:pt x="1311" y="747"/>
                      <a:pt x="1315" y="748"/>
                    </a:cubicBezTo>
                    <a:cubicBezTo>
                      <a:pt x="1325" y="748"/>
                      <a:pt x="1334" y="747"/>
                      <a:pt x="1342" y="746"/>
                    </a:cubicBezTo>
                    <a:cubicBezTo>
                      <a:pt x="1353" y="743"/>
                      <a:pt x="1362" y="739"/>
                      <a:pt x="1370" y="732"/>
                    </a:cubicBezTo>
                    <a:cubicBezTo>
                      <a:pt x="1374" y="729"/>
                      <a:pt x="1377" y="725"/>
                      <a:pt x="1380" y="721"/>
                    </a:cubicBez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endParaRPr lang="en-US" sz="1200" dirty="0"/>
              </a:p>
            </p:txBody>
          </p:sp>
          <p:sp>
            <p:nvSpPr>
              <p:cNvPr id="6" name="Freeform 6"/>
              <p:cNvSpPr>
                <a:spLocks/>
              </p:cNvSpPr>
              <p:nvPr/>
            </p:nvSpPr>
            <p:spPr bwMode="auto">
              <a:xfrm>
                <a:off x="4848225" y="2198688"/>
                <a:ext cx="1541463" cy="1885950"/>
              </a:xfrm>
              <a:custGeom>
                <a:avLst/>
                <a:gdLst/>
                <a:ahLst/>
                <a:cxnLst>
                  <a:cxn ang="0">
                    <a:pos x="558" y="810"/>
                  </a:cxn>
                  <a:cxn ang="0">
                    <a:pos x="514" y="661"/>
                  </a:cxn>
                  <a:cxn ang="0">
                    <a:pos x="500" y="634"/>
                  </a:cxn>
                  <a:cxn ang="0">
                    <a:pos x="24" y="26"/>
                  </a:cxn>
                  <a:cxn ang="0">
                    <a:pos x="0" y="0"/>
                  </a:cxn>
                  <a:cxn ang="0">
                    <a:pos x="30" y="26"/>
                  </a:cxn>
                  <a:cxn ang="0">
                    <a:pos x="545" y="530"/>
                  </a:cxn>
                  <a:cxn ang="0">
                    <a:pos x="608" y="613"/>
                  </a:cxn>
                  <a:cxn ang="0">
                    <a:pos x="638" y="661"/>
                  </a:cxn>
                  <a:cxn ang="0">
                    <a:pos x="650" y="682"/>
                  </a:cxn>
                  <a:cxn ang="0">
                    <a:pos x="675" y="745"/>
                  </a:cxn>
                  <a:cxn ang="0">
                    <a:pos x="679" y="788"/>
                  </a:cxn>
                  <a:cxn ang="0">
                    <a:pos x="666" y="818"/>
                  </a:cxn>
                  <a:cxn ang="0">
                    <a:pos x="638" y="832"/>
                  </a:cxn>
                  <a:cxn ang="0">
                    <a:pos x="620" y="831"/>
                  </a:cxn>
                  <a:cxn ang="0">
                    <a:pos x="608" y="829"/>
                  </a:cxn>
                  <a:cxn ang="0">
                    <a:pos x="598" y="826"/>
                  </a:cxn>
                  <a:cxn ang="0">
                    <a:pos x="558" y="810"/>
                  </a:cxn>
                </a:cxnLst>
                <a:rect l="0" t="0" r="r" b="b"/>
                <a:pathLst>
                  <a:path w="681" h="832">
                    <a:moveTo>
                      <a:pt x="558" y="810"/>
                    </a:moveTo>
                    <a:cubicBezTo>
                      <a:pt x="558" y="770"/>
                      <a:pt x="543" y="721"/>
                      <a:pt x="514" y="661"/>
                    </a:cubicBezTo>
                    <a:cubicBezTo>
                      <a:pt x="510" y="652"/>
                      <a:pt x="505" y="643"/>
                      <a:pt x="500" y="634"/>
                    </a:cubicBezTo>
                    <a:cubicBezTo>
                      <a:pt x="422" y="486"/>
                      <a:pt x="263" y="284"/>
                      <a:pt x="24" y="26"/>
                    </a:cubicBezTo>
                    <a:cubicBezTo>
                      <a:pt x="16" y="17"/>
                      <a:pt x="8" y="9"/>
                      <a:pt x="0" y="0"/>
                    </a:cubicBezTo>
                    <a:cubicBezTo>
                      <a:pt x="10" y="9"/>
                      <a:pt x="20" y="17"/>
                      <a:pt x="30" y="26"/>
                    </a:cubicBezTo>
                    <a:cubicBezTo>
                      <a:pt x="266" y="231"/>
                      <a:pt x="437" y="399"/>
                      <a:pt x="545" y="530"/>
                    </a:cubicBezTo>
                    <a:cubicBezTo>
                      <a:pt x="569" y="559"/>
                      <a:pt x="590" y="587"/>
                      <a:pt x="608" y="613"/>
                    </a:cubicBezTo>
                    <a:cubicBezTo>
                      <a:pt x="619" y="630"/>
                      <a:pt x="630" y="646"/>
                      <a:pt x="638" y="661"/>
                    </a:cubicBezTo>
                    <a:cubicBezTo>
                      <a:pt x="643" y="668"/>
                      <a:pt x="646" y="675"/>
                      <a:pt x="650" y="682"/>
                    </a:cubicBezTo>
                    <a:cubicBezTo>
                      <a:pt x="662" y="705"/>
                      <a:pt x="670" y="726"/>
                      <a:pt x="675" y="745"/>
                    </a:cubicBezTo>
                    <a:cubicBezTo>
                      <a:pt x="680" y="763"/>
                      <a:pt x="681" y="777"/>
                      <a:pt x="679" y="788"/>
                    </a:cubicBezTo>
                    <a:cubicBezTo>
                      <a:pt x="676" y="799"/>
                      <a:pt x="672" y="809"/>
                      <a:pt x="666" y="818"/>
                    </a:cubicBezTo>
                    <a:cubicBezTo>
                      <a:pt x="660" y="827"/>
                      <a:pt x="651" y="832"/>
                      <a:pt x="638" y="832"/>
                    </a:cubicBezTo>
                    <a:cubicBezTo>
                      <a:pt x="632" y="832"/>
                      <a:pt x="626" y="832"/>
                      <a:pt x="620" y="831"/>
                    </a:cubicBezTo>
                    <a:cubicBezTo>
                      <a:pt x="616" y="831"/>
                      <a:pt x="612" y="830"/>
                      <a:pt x="608" y="829"/>
                    </a:cubicBezTo>
                    <a:cubicBezTo>
                      <a:pt x="604" y="828"/>
                      <a:pt x="601" y="827"/>
                      <a:pt x="598" y="826"/>
                    </a:cubicBezTo>
                    <a:cubicBezTo>
                      <a:pt x="584" y="821"/>
                      <a:pt x="571" y="816"/>
                      <a:pt x="558" y="810"/>
                    </a:cubicBezTo>
                    <a:close/>
                  </a:path>
                </a:pathLst>
              </a:custGeom>
              <a:solidFill>
                <a:schemeClr val="bg1">
                  <a:lumMod val="5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200" dirty="0"/>
              </a:p>
            </p:txBody>
          </p:sp>
          <p:sp>
            <p:nvSpPr>
              <p:cNvPr id="7" name="Freeform 7"/>
              <p:cNvSpPr>
                <a:spLocks noEditPoints="1"/>
              </p:cNvSpPr>
              <p:nvPr/>
            </p:nvSpPr>
            <p:spPr bwMode="auto">
              <a:xfrm>
                <a:off x="3275012" y="2168525"/>
                <a:ext cx="3154363" cy="1970088"/>
              </a:xfrm>
              <a:custGeom>
                <a:avLst/>
                <a:gdLst/>
                <a:ahLst/>
                <a:cxnLst>
                  <a:cxn ang="0">
                    <a:pos x="0" y="121"/>
                  </a:cxn>
                  <a:cxn ang="0">
                    <a:pos x="19" y="106"/>
                  </a:cxn>
                  <a:cxn ang="0">
                    <a:pos x="547" y="106"/>
                  </a:cxn>
                  <a:cxn ang="0">
                    <a:pos x="563" y="121"/>
                  </a:cxn>
                  <a:cxn ang="0">
                    <a:pos x="0" y="121"/>
                  </a:cxn>
                  <a:cxn ang="0">
                    <a:pos x="1380" y="842"/>
                  </a:cxn>
                  <a:cxn ang="0">
                    <a:pos x="1370" y="853"/>
                  </a:cxn>
                  <a:cxn ang="0">
                    <a:pos x="1342" y="867"/>
                  </a:cxn>
                  <a:cxn ang="0">
                    <a:pos x="1315" y="869"/>
                  </a:cxn>
                  <a:cxn ang="0">
                    <a:pos x="1303" y="867"/>
                  </a:cxn>
                  <a:cxn ang="0">
                    <a:pos x="1250" y="854"/>
                  </a:cxn>
                  <a:cxn ang="0">
                    <a:pos x="1195" y="829"/>
                  </a:cxn>
                  <a:cxn ang="0">
                    <a:pos x="1080" y="760"/>
                  </a:cxn>
                  <a:cxn ang="0">
                    <a:pos x="1045" y="736"/>
                  </a:cxn>
                  <a:cxn ang="0">
                    <a:pos x="1028" y="723"/>
                  </a:cxn>
                  <a:cxn ang="0">
                    <a:pos x="638" y="401"/>
                  </a:cxn>
                  <a:cxn ang="0">
                    <a:pos x="480" y="251"/>
                  </a:cxn>
                  <a:cxn ang="0">
                    <a:pos x="465" y="238"/>
                  </a:cxn>
                  <a:cxn ang="0">
                    <a:pos x="489" y="210"/>
                  </a:cxn>
                  <a:cxn ang="0">
                    <a:pos x="1044" y="691"/>
                  </a:cxn>
                  <a:cxn ang="0">
                    <a:pos x="1119" y="745"/>
                  </a:cxn>
                  <a:cxn ang="0">
                    <a:pos x="1195" y="793"/>
                  </a:cxn>
                  <a:cxn ang="0">
                    <a:pos x="1235" y="814"/>
                  </a:cxn>
                  <a:cxn ang="0">
                    <a:pos x="1253" y="823"/>
                  </a:cxn>
                  <a:cxn ang="0">
                    <a:pos x="1293" y="839"/>
                  </a:cxn>
                  <a:cxn ang="0">
                    <a:pos x="1303" y="842"/>
                  </a:cxn>
                  <a:cxn ang="0">
                    <a:pos x="1315" y="844"/>
                  </a:cxn>
                  <a:cxn ang="0">
                    <a:pos x="1333" y="845"/>
                  </a:cxn>
                  <a:cxn ang="0">
                    <a:pos x="1361" y="831"/>
                  </a:cxn>
                  <a:cxn ang="0">
                    <a:pos x="1374" y="801"/>
                  </a:cxn>
                  <a:cxn ang="0">
                    <a:pos x="1370" y="758"/>
                  </a:cxn>
                  <a:cxn ang="0">
                    <a:pos x="1345" y="695"/>
                  </a:cxn>
                  <a:cxn ang="0">
                    <a:pos x="1333" y="674"/>
                  </a:cxn>
                  <a:cxn ang="0">
                    <a:pos x="1303" y="626"/>
                  </a:cxn>
                  <a:cxn ang="0">
                    <a:pos x="1240" y="543"/>
                  </a:cxn>
                  <a:cxn ang="0">
                    <a:pos x="725" y="39"/>
                  </a:cxn>
                  <a:cxn ang="0">
                    <a:pos x="695" y="13"/>
                  </a:cxn>
                  <a:cxn ang="0">
                    <a:pos x="682" y="0"/>
                  </a:cxn>
                  <a:cxn ang="0">
                    <a:pos x="728" y="39"/>
                  </a:cxn>
                  <a:cxn ang="0">
                    <a:pos x="945" y="234"/>
                  </a:cxn>
                  <a:cxn ang="0">
                    <a:pos x="1247" y="543"/>
                  </a:cxn>
                  <a:cxn ang="0">
                    <a:pos x="1303" y="613"/>
                  </a:cxn>
                  <a:cxn ang="0">
                    <a:pos x="1344" y="674"/>
                  </a:cxn>
                  <a:cxn ang="0">
                    <a:pos x="1356" y="695"/>
                  </a:cxn>
                  <a:cxn ang="0">
                    <a:pos x="1384" y="758"/>
                  </a:cxn>
                  <a:cxn ang="0">
                    <a:pos x="1392" y="793"/>
                  </a:cxn>
                  <a:cxn ang="0">
                    <a:pos x="1392" y="792"/>
                  </a:cxn>
                  <a:cxn ang="0">
                    <a:pos x="1380" y="842"/>
                  </a:cxn>
                </a:cxnLst>
                <a:rect l="0" t="0" r="r" b="b"/>
                <a:pathLst>
                  <a:path w="1394" h="869">
                    <a:moveTo>
                      <a:pt x="0" y="121"/>
                    </a:moveTo>
                    <a:cubicBezTo>
                      <a:pt x="19" y="106"/>
                      <a:pt x="19" y="106"/>
                      <a:pt x="19" y="106"/>
                    </a:cubicBezTo>
                    <a:cubicBezTo>
                      <a:pt x="547" y="106"/>
                      <a:pt x="547" y="106"/>
                      <a:pt x="547" y="106"/>
                    </a:cubicBezTo>
                    <a:cubicBezTo>
                      <a:pt x="563" y="121"/>
                      <a:pt x="563" y="121"/>
                      <a:pt x="563" y="121"/>
                    </a:cubicBezTo>
                    <a:lnTo>
                      <a:pt x="0" y="121"/>
                    </a:lnTo>
                    <a:close/>
                    <a:moveTo>
                      <a:pt x="1380" y="842"/>
                    </a:moveTo>
                    <a:cubicBezTo>
                      <a:pt x="1377" y="846"/>
                      <a:pt x="1374" y="850"/>
                      <a:pt x="1370" y="853"/>
                    </a:cubicBezTo>
                    <a:cubicBezTo>
                      <a:pt x="1362" y="860"/>
                      <a:pt x="1353" y="864"/>
                      <a:pt x="1342" y="867"/>
                    </a:cubicBezTo>
                    <a:cubicBezTo>
                      <a:pt x="1334" y="868"/>
                      <a:pt x="1325" y="869"/>
                      <a:pt x="1315" y="869"/>
                    </a:cubicBezTo>
                    <a:cubicBezTo>
                      <a:pt x="1311" y="868"/>
                      <a:pt x="1307" y="868"/>
                      <a:pt x="1303" y="867"/>
                    </a:cubicBezTo>
                    <a:cubicBezTo>
                      <a:pt x="1287" y="865"/>
                      <a:pt x="1269" y="861"/>
                      <a:pt x="1250" y="854"/>
                    </a:cubicBezTo>
                    <a:cubicBezTo>
                      <a:pt x="1233" y="847"/>
                      <a:pt x="1215" y="839"/>
                      <a:pt x="1195" y="829"/>
                    </a:cubicBezTo>
                    <a:cubicBezTo>
                      <a:pt x="1161" y="812"/>
                      <a:pt x="1123" y="789"/>
                      <a:pt x="1080" y="760"/>
                    </a:cubicBezTo>
                    <a:cubicBezTo>
                      <a:pt x="1069" y="752"/>
                      <a:pt x="1057" y="744"/>
                      <a:pt x="1045" y="736"/>
                    </a:cubicBezTo>
                    <a:cubicBezTo>
                      <a:pt x="1028" y="723"/>
                      <a:pt x="1028" y="723"/>
                      <a:pt x="1028" y="723"/>
                    </a:cubicBezTo>
                    <a:cubicBezTo>
                      <a:pt x="638" y="401"/>
                      <a:pt x="638" y="401"/>
                      <a:pt x="638" y="401"/>
                    </a:cubicBezTo>
                    <a:cubicBezTo>
                      <a:pt x="588" y="354"/>
                      <a:pt x="535" y="304"/>
                      <a:pt x="480" y="251"/>
                    </a:cubicBezTo>
                    <a:cubicBezTo>
                      <a:pt x="474" y="246"/>
                      <a:pt x="470" y="242"/>
                      <a:pt x="465" y="238"/>
                    </a:cubicBezTo>
                    <a:cubicBezTo>
                      <a:pt x="489" y="210"/>
                      <a:pt x="489" y="210"/>
                      <a:pt x="489" y="210"/>
                    </a:cubicBezTo>
                    <a:cubicBezTo>
                      <a:pt x="716" y="425"/>
                      <a:pt x="901" y="585"/>
                      <a:pt x="1044" y="691"/>
                    </a:cubicBezTo>
                    <a:cubicBezTo>
                      <a:pt x="1071" y="711"/>
                      <a:pt x="1095" y="729"/>
                      <a:pt x="1119" y="745"/>
                    </a:cubicBezTo>
                    <a:cubicBezTo>
                      <a:pt x="1146" y="763"/>
                      <a:pt x="1172" y="779"/>
                      <a:pt x="1195" y="793"/>
                    </a:cubicBezTo>
                    <a:cubicBezTo>
                      <a:pt x="1209" y="801"/>
                      <a:pt x="1223" y="808"/>
                      <a:pt x="1235" y="814"/>
                    </a:cubicBezTo>
                    <a:cubicBezTo>
                      <a:pt x="1241" y="817"/>
                      <a:pt x="1247" y="820"/>
                      <a:pt x="1253" y="823"/>
                    </a:cubicBezTo>
                    <a:cubicBezTo>
                      <a:pt x="1266" y="829"/>
                      <a:pt x="1279" y="834"/>
                      <a:pt x="1293" y="839"/>
                    </a:cubicBezTo>
                    <a:cubicBezTo>
                      <a:pt x="1296" y="840"/>
                      <a:pt x="1299" y="841"/>
                      <a:pt x="1303" y="842"/>
                    </a:cubicBezTo>
                    <a:cubicBezTo>
                      <a:pt x="1307" y="843"/>
                      <a:pt x="1311" y="844"/>
                      <a:pt x="1315" y="844"/>
                    </a:cubicBezTo>
                    <a:cubicBezTo>
                      <a:pt x="1321" y="845"/>
                      <a:pt x="1327" y="845"/>
                      <a:pt x="1333" y="845"/>
                    </a:cubicBezTo>
                    <a:cubicBezTo>
                      <a:pt x="1346" y="845"/>
                      <a:pt x="1355" y="840"/>
                      <a:pt x="1361" y="831"/>
                    </a:cubicBezTo>
                    <a:cubicBezTo>
                      <a:pt x="1367" y="822"/>
                      <a:pt x="1371" y="812"/>
                      <a:pt x="1374" y="801"/>
                    </a:cubicBezTo>
                    <a:cubicBezTo>
                      <a:pt x="1376" y="790"/>
                      <a:pt x="1375" y="776"/>
                      <a:pt x="1370" y="758"/>
                    </a:cubicBezTo>
                    <a:cubicBezTo>
                      <a:pt x="1365" y="739"/>
                      <a:pt x="1357" y="718"/>
                      <a:pt x="1345" y="695"/>
                    </a:cubicBezTo>
                    <a:cubicBezTo>
                      <a:pt x="1341" y="688"/>
                      <a:pt x="1338" y="681"/>
                      <a:pt x="1333" y="674"/>
                    </a:cubicBezTo>
                    <a:cubicBezTo>
                      <a:pt x="1325" y="659"/>
                      <a:pt x="1314" y="643"/>
                      <a:pt x="1303" y="626"/>
                    </a:cubicBezTo>
                    <a:cubicBezTo>
                      <a:pt x="1285" y="600"/>
                      <a:pt x="1264" y="572"/>
                      <a:pt x="1240" y="543"/>
                    </a:cubicBezTo>
                    <a:cubicBezTo>
                      <a:pt x="1132" y="412"/>
                      <a:pt x="961" y="244"/>
                      <a:pt x="725" y="39"/>
                    </a:cubicBezTo>
                    <a:cubicBezTo>
                      <a:pt x="715" y="30"/>
                      <a:pt x="705" y="22"/>
                      <a:pt x="695" y="13"/>
                    </a:cubicBezTo>
                    <a:cubicBezTo>
                      <a:pt x="691" y="9"/>
                      <a:pt x="686" y="4"/>
                      <a:pt x="682" y="0"/>
                    </a:cubicBezTo>
                    <a:cubicBezTo>
                      <a:pt x="698" y="13"/>
                      <a:pt x="713" y="26"/>
                      <a:pt x="728" y="39"/>
                    </a:cubicBezTo>
                    <a:cubicBezTo>
                      <a:pt x="808" y="108"/>
                      <a:pt x="880" y="173"/>
                      <a:pt x="945" y="234"/>
                    </a:cubicBezTo>
                    <a:cubicBezTo>
                      <a:pt x="1073" y="353"/>
                      <a:pt x="1174" y="456"/>
                      <a:pt x="1247" y="543"/>
                    </a:cubicBezTo>
                    <a:cubicBezTo>
                      <a:pt x="1268" y="568"/>
                      <a:pt x="1286" y="591"/>
                      <a:pt x="1303" y="613"/>
                    </a:cubicBezTo>
                    <a:cubicBezTo>
                      <a:pt x="1318" y="635"/>
                      <a:pt x="1332" y="655"/>
                      <a:pt x="1344" y="674"/>
                    </a:cubicBezTo>
                    <a:cubicBezTo>
                      <a:pt x="1348" y="681"/>
                      <a:pt x="1352" y="688"/>
                      <a:pt x="1356" y="695"/>
                    </a:cubicBezTo>
                    <a:cubicBezTo>
                      <a:pt x="1368" y="718"/>
                      <a:pt x="1378" y="739"/>
                      <a:pt x="1384" y="758"/>
                    </a:cubicBezTo>
                    <a:cubicBezTo>
                      <a:pt x="1388" y="772"/>
                      <a:pt x="1391" y="783"/>
                      <a:pt x="1392" y="793"/>
                    </a:cubicBezTo>
                    <a:cubicBezTo>
                      <a:pt x="1392" y="792"/>
                      <a:pt x="1392" y="792"/>
                      <a:pt x="1392" y="792"/>
                    </a:cubicBezTo>
                    <a:cubicBezTo>
                      <a:pt x="1394" y="808"/>
                      <a:pt x="1390" y="825"/>
                      <a:pt x="1380" y="842"/>
                    </a:cubicBezTo>
                    <a:close/>
                  </a:path>
                </a:pathLst>
              </a:custGeom>
              <a:solidFill>
                <a:schemeClr val="bg2">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200" dirty="0"/>
              </a:p>
            </p:txBody>
          </p:sp>
        </p:grpSp>
        <p:sp>
          <p:nvSpPr>
            <p:cNvPr id="31" name="Text Placeholder 3"/>
            <p:cNvSpPr txBox="1">
              <a:spLocks/>
            </p:cNvSpPr>
            <p:nvPr/>
          </p:nvSpPr>
          <p:spPr>
            <a:xfrm rot="2164606">
              <a:off x="7217510" y="5078479"/>
              <a:ext cx="469103" cy="215444"/>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b="1" i="0" u="none" strike="noStrike" kern="1200" cap="none" spc="0" normalizeH="0" baseline="0" noProof="0" dirty="0">
                  <a:ln>
                    <a:noFill/>
                  </a:ln>
                  <a:solidFill>
                    <a:schemeClr val="bg1"/>
                  </a:solidFill>
                  <a:effectLst/>
                  <a:uLnTx/>
                  <a:uFillTx/>
                  <a:latin typeface="Ruda" panose="02000000000000000000" pitchFamily="2" charset="0"/>
                </a:rPr>
                <a:t>EVWG</a:t>
              </a:r>
            </a:p>
          </p:txBody>
        </p:sp>
      </p:grpSp>
      <p:grpSp>
        <p:nvGrpSpPr>
          <p:cNvPr id="44" name="Group 43">
            <a:extLst>
              <a:ext uri="{FF2B5EF4-FFF2-40B4-BE49-F238E27FC236}">
                <a16:creationId xmlns:a16="http://schemas.microsoft.com/office/drawing/2014/main" id="{E5A5C07B-13D4-4518-B03B-F9B41B554CC5}"/>
              </a:ext>
            </a:extLst>
          </p:cNvPr>
          <p:cNvGrpSpPr/>
          <p:nvPr/>
        </p:nvGrpSpPr>
        <p:grpSpPr>
          <a:xfrm>
            <a:off x="3429675" y="3408831"/>
            <a:ext cx="5509805" cy="1751572"/>
            <a:chOff x="7789051" y="3031383"/>
            <a:chExt cx="6094990" cy="2144558"/>
          </a:xfrm>
        </p:grpSpPr>
        <p:sp>
          <p:nvSpPr>
            <p:cNvPr id="47" name="Rectangle: Rounded Corners 46">
              <a:extLst>
                <a:ext uri="{FF2B5EF4-FFF2-40B4-BE49-F238E27FC236}">
                  <a16:creationId xmlns:a16="http://schemas.microsoft.com/office/drawing/2014/main" id="{2BD1F1B4-7D7F-4099-B214-0E674913F60F}"/>
                </a:ext>
              </a:extLst>
            </p:cNvPr>
            <p:cNvSpPr/>
            <p:nvPr/>
          </p:nvSpPr>
          <p:spPr>
            <a:xfrm>
              <a:off x="9681580" y="3031383"/>
              <a:ext cx="2141687" cy="2089435"/>
            </a:xfrm>
            <a:prstGeom prst="roundRect">
              <a:avLst/>
            </a:prstGeom>
            <a:scene3d>
              <a:camera prst="orthographicFront"/>
              <a:lightRig rig="threePt" dir="t"/>
            </a:scene3d>
            <a:sp3d>
              <a:bevelT prst="slope"/>
            </a:sp3d>
          </p:spPr>
          <p:style>
            <a:lnRef idx="2">
              <a:schemeClr val="dk1"/>
            </a:lnRef>
            <a:fillRef idx="1">
              <a:schemeClr val="lt1"/>
            </a:fillRef>
            <a:effectRef idx="0">
              <a:schemeClr val="dk1"/>
            </a:effectRef>
            <a:fontRef idx="minor">
              <a:schemeClr val="dk1"/>
            </a:fontRef>
          </p:style>
          <p:txBody>
            <a:bodyPr rtlCol="0" anchor="ctr"/>
            <a:lstStyle/>
            <a:p>
              <a:pPr algn="ctr"/>
              <a:endParaRPr lang="en-TT"/>
            </a:p>
          </p:txBody>
        </p:sp>
        <p:pic>
          <p:nvPicPr>
            <p:cNvPr id="52" name="Picture 51">
              <a:extLst>
                <a:ext uri="{FF2B5EF4-FFF2-40B4-BE49-F238E27FC236}">
                  <a16:creationId xmlns:a16="http://schemas.microsoft.com/office/drawing/2014/main" id="{EB70D145-E286-450E-9753-71B54294C588}"/>
                </a:ext>
              </a:extLst>
            </p:cNvPr>
            <p:cNvPicPr>
              <a:picLocks noChangeAspect="1"/>
            </p:cNvPicPr>
            <p:nvPr/>
          </p:nvPicPr>
          <p:blipFill>
            <a:blip r:embed="rId5"/>
            <a:stretch>
              <a:fillRect/>
            </a:stretch>
          </p:blipFill>
          <p:spPr>
            <a:xfrm>
              <a:off x="9786778" y="3205740"/>
              <a:ext cx="1893352" cy="1204334"/>
            </a:xfrm>
            <a:prstGeom prst="rect">
              <a:avLst/>
            </a:prstGeom>
          </p:spPr>
        </p:pic>
        <p:sp>
          <p:nvSpPr>
            <p:cNvPr id="62" name="TextBox 61">
              <a:extLst>
                <a:ext uri="{FF2B5EF4-FFF2-40B4-BE49-F238E27FC236}">
                  <a16:creationId xmlns:a16="http://schemas.microsoft.com/office/drawing/2014/main" id="{F92703E2-27A6-4692-81C5-943479F3E5D7}"/>
                </a:ext>
              </a:extLst>
            </p:cNvPr>
            <p:cNvSpPr txBox="1"/>
            <p:nvPr/>
          </p:nvSpPr>
          <p:spPr>
            <a:xfrm>
              <a:off x="7789051" y="4160278"/>
              <a:ext cx="6094990" cy="1015663"/>
            </a:xfrm>
            <a:prstGeom prst="rect">
              <a:avLst/>
            </a:prstGeom>
            <a:noFill/>
          </p:spPr>
          <p:txBody>
            <a:bodyPr wrap="square">
              <a:spAutoFit/>
            </a:bodyPr>
            <a:lstStyle/>
            <a:p>
              <a:pPr algn="ctr"/>
              <a:r>
                <a:rPr lang="en-TT" sz="6000" b="1" dirty="0">
                  <a:solidFill>
                    <a:schemeClr val="accent6">
                      <a:lumMod val="75000"/>
                    </a:schemeClr>
                  </a:solidFill>
                </a:rPr>
                <a:t>REVS</a:t>
              </a:r>
            </a:p>
          </p:txBody>
        </p:sp>
      </p:grpSp>
      <p:sp>
        <p:nvSpPr>
          <p:cNvPr id="63" name="TextBox 62">
            <a:extLst>
              <a:ext uri="{FF2B5EF4-FFF2-40B4-BE49-F238E27FC236}">
                <a16:creationId xmlns:a16="http://schemas.microsoft.com/office/drawing/2014/main" id="{B32A9AEA-1CA8-4278-B5E6-B5B90205076F}"/>
              </a:ext>
            </a:extLst>
          </p:cNvPr>
          <p:cNvSpPr txBox="1"/>
          <p:nvPr/>
        </p:nvSpPr>
        <p:spPr>
          <a:xfrm>
            <a:off x="9380053" y="5237345"/>
            <a:ext cx="1530707" cy="707886"/>
          </a:xfrm>
          <a:prstGeom prst="rect">
            <a:avLst/>
          </a:prstGeom>
          <a:noFill/>
        </p:spPr>
        <p:txBody>
          <a:bodyPr wrap="square">
            <a:spAutoFit/>
          </a:bodyPr>
          <a:lstStyle/>
          <a:p>
            <a:r>
              <a:rPr lang="en-TT" sz="4000" dirty="0"/>
              <a:t>EVWG</a:t>
            </a:r>
          </a:p>
        </p:txBody>
      </p:sp>
      <p:sp>
        <p:nvSpPr>
          <p:cNvPr id="64" name="Title 1">
            <a:extLst>
              <a:ext uri="{FF2B5EF4-FFF2-40B4-BE49-F238E27FC236}">
                <a16:creationId xmlns:a16="http://schemas.microsoft.com/office/drawing/2014/main" id="{2106D4D3-820D-44EA-8F41-698BCCE0838E}"/>
              </a:ext>
            </a:extLst>
          </p:cNvPr>
          <p:cNvSpPr>
            <a:spLocks noGrp="1"/>
          </p:cNvSpPr>
          <p:nvPr>
            <p:ph type="title"/>
          </p:nvPr>
        </p:nvSpPr>
        <p:spPr>
          <a:xfrm>
            <a:off x="395160" y="78703"/>
            <a:ext cx="10515600" cy="1325563"/>
          </a:xfrm>
        </p:spPr>
        <p:txBody>
          <a:bodyPr/>
          <a:lstStyle/>
          <a:p>
            <a:r>
              <a:rPr lang="en-TT" dirty="0">
                <a:solidFill>
                  <a:srgbClr val="00B050"/>
                </a:solidFill>
              </a:rPr>
              <a:t>Regional Electric Vehicle Strategy (REVS) </a:t>
            </a:r>
            <a:br>
              <a:rPr lang="en-TT" dirty="0"/>
            </a:br>
            <a:endParaRPr lang="en-TT" dirty="0"/>
          </a:p>
        </p:txBody>
      </p:sp>
    </p:spTree>
    <p:extLst>
      <p:ext uri="{BB962C8B-B14F-4D97-AF65-F5344CB8AC3E}">
        <p14:creationId xmlns:p14="http://schemas.microsoft.com/office/powerpoint/2010/main" val="91340005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D144591-E9E9-4209-8701-3BB48A917D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CFAB4B-BB4F-46F2-A5B8-B3333CFCEBF6}"/>
              </a:ext>
            </a:extLst>
          </p:cNvPr>
          <p:cNvSpPr>
            <a:spLocks noGrp="1"/>
          </p:cNvSpPr>
          <p:nvPr>
            <p:ph type="title"/>
          </p:nvPr>
        </p:nvSpPr>
        <p:spPr>
          <a:xfrm>
            <a:off x="8016084" y="547712"/>
            <a:ext cx="3337715" cy="5577367"/>
          </a:xfrm>
        </p:spPr>
        <p:txBody>
          <a:bodyPr>
            <a:normAutofit/>
          </a:bodyPr>
          <a:lstStyle/>
          <a:p>
            <a:r>
              <a:rPr lang="en-TT" sz="5200"/>
              <a:t>REVS</a:t>
            </a:r>
          </a:p>
        </p:txBody>
      </p:sp>
      <p:graphicFrame>
        <p:nvGraphicFramePr>
          <p:cNvPr id="4" name="Diagram 3">
            <a:extLst>
              <a:ext uri="{FF2B5EF4-FFF2-40B4-BE49-F238E27FC236}">
                <a16:creationId xmlns:a16="http://schemas.microsoft.com/office/drawing/2014/main" id="{6CA724A7-85B6-44B1-947D-9AF9E83CF30B}"/>
              </a:ext>
            </a:extLst>
          </p:cNvPr>
          <p:cNvGraphicFramePr/>
          <p:nvPr>
            <p:extLst>
              <p:ext uri="{D42A27DB-BD31-4B8C-83A1-F6EECF244321}">
                <p14:modId xmlns:p14="http://schemas.microsoft.com/office/powerpoint/2010/main" val="3418202310"/>
              </p:ext>
            </p:extLst>
          </p:nvPr>
        </p:nvGraphicFramePr>
        <p:xfrm>
          <a:off x="838200" y="620392"/>
          <a:ext cx="6630174"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743501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Plant growing in a concrete crack">
            <a:extLst>
              <a:ext uri="{FF2B5EF4-FFF2-40B4-BE49-F238E27FC236}">
                <a16:creationId xmlns:a16="http://schemas.microsoft.com/office/drawing/2014/main" id="{8002C894-3896-4EC8-8E51-CA2AE43F5C6F}"/>
              </a:ext>
            </a:extLst>
          </p:cNvPr>
          <p:cNvPicPr>
            <a:picLocks noChangeAspect="1"/>
          </p:cNvPicPr>
          <p:nvPr/>
        </p:nvPicPr>
        <p:blipFill rotWithShape="1">
          <a:blip r:embed="rId3">
            <a:alphaModFix amt="50000"/>
          </a:blip>
          <a:srcRect t="15730"/>
          <a:stretch/>
        </p:blipFill>
        <p:spPr>
          <a:xfrm>
            <a:off x="20" y="1"/>
            <a:ext cx="12191980" cy="6857999"/>
          </a:xfrm>
          <a:prstGeom prst="rect">
            <a:avLst/>
          </a:prstGeom>
        </p:spPr>
      </p:pic>
      <p:sp>
        <p:nvSpPr>
          <p:cNvPr id="4" name="Title 3">
            <a:extLst>
              <a:ext uri="{FF2B5EF4-FFF2-40B4-BE49-F238E27FC236}">
                <a16:creationId xmlns:a16="http://schemas.microsoft.com/office/drawing/2014/main" id="{ED2B873F-F78B-414A-B843-B5745D9148FF}"/>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dirty="0">
                <a:solidFill>
                  <a:srgbClr val="FFFFFF"/>
                </a:solidFill>
              </a:rPr>
              <a:t>Capacity Development and Awareness</a:t>
            </a:r>
            <a:br>
              <a:rPr lang="en-US" dirty="0">
                <a:solidFill>
                  <a:srgbClr val="FFFFFF"/>
                </a:solidFill>
              </a:rPr>
            </a:br>
            <a:endParaRPr lang="en-US" dirty="0">
              <a:solidFill>
                <a:srgbClr val="FFFFFF"/>
              </a:solidFill>
            </a:endParaRPr>
          </a:p>
        </p:txBody>
      </p:sp>
    </p:spTree>
    <p:extLst>
      <p:ext uri="{BB962C8B-B14F-4D97-AF65-F5344CB8AC3E}">
        <p14:creationId xmlns:p14="http://schemas.microsoft.com/office/powerpoint/2010/main" val="254036249"/>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6EFFF4A2-EB01-4738-9824-8D9A72A51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179E936-783F-4555-B10F-744B6FDA15DB}"/>
              </a:ext>
            </a:extLst>
          </p:cNvPr>
          <p:cNvSpPr>
            <a:spLocks noGrp="1"/>
          </p:cNvSpPr>
          <p:nvPr>
            <p:ph type="title"/>
          </p:nvPr>
        </p:nvSpPr>
        <p:spPr>
          <a:xfrm>
            <a:off x="282282" y="4481352"/>
            <a:ext cx="3685032" cy="1558586"/>
          </a:xfrm>
        </p:spPr>
        <p:txBody>
          <a:bodyPr anchor="t">
            <a:normAutofit/>
          </a:bodyPr>
          <a:lstStyle/>
          <a:p>
            <a:r>
              <a:rPr lang="en-TT" sz="3400" dirty="0"/>
              <a:t>2020</a:t>
            </a:r>
          </a:p>
        </p:txBody>
      </p:sp>
      <p:pic>
        <p:nvPicPr>
          <p:cNvPr id="7" name="Picture 6">
            <a:extLst>
              <a:ext uri="{FF2B5EF4-FFF2-40B4-BE49-F238E27FC236}">
                <a16:creationId xmlns:a16="http://schemas.microsoft.com/office/drawing/2014/main" id="{FCDB2087-79A2-4F9C-AF3B-51F8D4224AA8}"/>
              </a:ext>
            </a:extLst>
          </p:cNvPr>
          <p:cNvPicPr>
            <a:picLocks noChangeAspect="1"/>
          </p:cNvPicPr>
          <p:nvPr/>
        </p:nvPicPr>
        <p:blipFill rotWithShape="1">
          <a:blip r:embed="rId3"/>
          <a:srcRect l="22778" r="22137" b="2"/>
          <a:stretch/>
        </p:blipFill>
        <p:spPr>
          <a:xfrm>
            <a:off x="1" y="10"/>
            <a:ext cx="4003040" cy="4226709"/>
          </a:xfrm>
          <a:prstGeom prst="rect">
            <a:avLst/>
          </a:prstGeom>
        </p:spPr>
      </p:pic>
      <p:pic>
        <p:nvPicPr>
          <p:cNvPr id="8" name="Picture 7">
            <a:extLst>
              <a:ext uri="{FF2B5EF4-FFF2-40B4-BE49-F238E27FC236}">
                <a16:creationId xmlns:a16="http://schemas.microsoft.com/office/drawing/2014/main" id="{0645E2CC-04A1-4C03-8392-9A8694625408}"/>
              </a:ext>
            </a:extLst>
          </p:cNvPr>
          <p:cNvPicPr>
            <a:picLocks noChangeAspect="1"/>
          </p:cNvPicPr>
          <p:nvPr/>
        </p:nvPicPr>
        <p:blipFill rotWithShape="1">
          <a:blip r:embed="rId4"/>
          <a:srcRect l="8715" r="10029" b="-3"/>
          <a:stretch/>
        </p:blipFill>
        <p:spPr>
          <a:xfrm>
            <a:off x="4093465" y="10"/>
            <a:ext cx="4003040" cy="4224518"/>
          </a:xfrm>
          <a:prstGeom prst="rect">
            <a:avLst/>
          </a:prstGeom>
        </p:spPr>
      </p:pic>
      <p:pic>
        <p:nvPicPr>
          <p:cNvPr id="6" name="Picture 5">
            <a:extLst>
              <a:ext uri="{FF2B5EF4-FFF2-40B4-BE49-F238E27FC236}">
                <a16:creationId xmlns:a16="http://schemas.microsoft.com/office/drawing/2014/main" id="{9C835448-2EF1-4E10-89EE-8C406089B7B9}"/>
              </a:ext>
            </a:extLst>
          </p:cNvPr>
          <p:cNvPicPr>
            <a:picLocks noChangeAspect="1"/>
          </p:cNvPicPr>
          <p:nvPr/>
        </p:nvPicPr>
        <p:blipFill rotWithShape="1">
          <a:blip r:embed="rId5"/>
          <a:srcRect l="5195" r="-3" b="-3"/>
          <a:stretch/>
        </p:blipFill>
        <p:spPr>
          <a:xfrm>
            <a:off x="8186928" y="10"/>
            <a:ext cx="4005072" cy="4224518"/>
          </a:xfrm>
          <a:prstGeom prst="rect">
            <a:avLst/>
          </a:prstGeom>
        </p:spPr>
      </p:pic>
      <p:sp>
        <p:nvSpPr>
          <p:cNvPr id="5" name="Content Placeholder 4">
            <a:extLst>
              <a:ext uri="{FF2B5EF4-FFF2-40B4-BE49-F238E27FC236}">
                <a16:creationId xmlns:a16="http://schemas.microsoft.com/office/drawing/2014/main" id="{E5D3A3B8-D9B2-4CF5-8641-F320B9C5DCDF}"/>
              </a:ext>
            </a:extLst>
          </p:cNvPr>
          <p:cNvSpPr>
            <a:spLocks noGrp="1"/>
          </p:cNvSpPr>
          <p:nvPr>
            <p:ph idx="1"/>
          </p:nvPr>
        </p:nvSpPr>
        <p:spPr>
          <a:xfrm>
            <a:off x="2178997" y="4535423"/>
            <a:ext cx="8200416" cy="2225299"/>
          </a:xfrm>
        </p:spPr>
        <p:txBody>
          <a:bodyPr>
            <a:normAutofit/>
          </a:bodyPr>
          <a:lstStyle/>
          <a:p>
            <a:pPr marL="0" indent="0">
              <a:buNone/>
            </a:pPr>
            <a:r>
              <a:rPr lang="en-TT" sz="1400" b="1" dirty="0"/>
              <a:t>E-Mobility Webinar</a:t>
            </a:r>
            <a:r>
              <a:rPr lang="en-TT" sz="1400" dirty="0"/>
              <a:t>:  Innovation, Opportunities and the Caribbean Reality – Considerations for a Regional Electric Vehicle Strategy June 16</a:t>
            </a:r>
            <a:r>
              <a:rPr lang="en-TT" sz="1400" baseline="30000" dirty="0"/>
              <a:t>th</a:t>
            </a:r>
            <a:r>
              <a:rPr lang="en-TT" sz="1400" dirty="0"/>
              <a:t> 2020 </a:t>
            </a:r>
          </a:p>
          <a:p>
            <a:pPr marL="0" indent="0">
              <a:buNone/>
            </a:pPr>
            <a:r>
              <a:rPr lang="en-TT" sz="1400" dirty="0"/>
              <a:t>Come Take a Drive’ </a:t>
            </a:r>
            <a:r>
              <a:rPr lang="en-TT" sz="1400" b="1" dirty="0"/>
              <a:t>Virtual Electric Vehicle Roadshow </a:t>
            </a:r>
            <a:r>
              <a:rPr lang="en-TT" sz="1400" dirty="0"/>
              <a:t>Nov 20</a:t>
            </a:r>
            <a:r>
              <a:rPr lang="en-TT" sz="1400" baseline="30000" dirty="0"/>
              <a:t>th</a:t>
            </a:r>
            <a:r>
              <a:rPr lang="en-TT" sz="1400" dirty="0"/>
              <a:t> 2020</a:t>
            </a:r>
          </a:p>
          <a:p>
            <a:pPr marL="0" indent="0">
              <a:buNone/>
            </a:pPr>
            <a:r>
              <a:rPr lang="en-TT" sz="1400" b="1" dirty="0"/>
              <a:t>Electric Vehicle Maintenance Training of Trainers Programme </a:t>
            </a:r>
            <a:r>
              <a:rPr lang="en-TT" sz="1400" dirty="0"/>
              <a:t>(online training)</a:t>
            </a:r>
          </a:p>
          <a:p>
            <a:pPr marL="0" indent="0">
              <a:buNone/>
            </a:pPr>
            <a:r>
              <a:rPr lang="en-TT" sz="1400" dirty="0"/>
              <a:t>November 18th 2020 (commencing with module one)</a:t>
            </a:r>
          </a:p>
          <a:p>
            <a:pPr marL="0" indent="0">
              <a:buNone/>
            </a:pPr>
            <a:endParaRPr lang="en-TT" sz="500" dirty="0"/>
          </a:p>
          <a:p>
            <a:pPr marL="0" indent="0">
              <a:buNone/>
            </a:pPr>
            <a:endParaRPr lang="en-TT" sz="500" dirty="0"/>
          </a:p>
          <a:p>
            <a:pPr marL="0" indent="0">
              <a:buNone/>
            </a:pPr>
            <a:endParaRPr lang="en-TT" sz="500" dirty="0"/>
          </a:p>
        </p:txBody>
      </p:sp>
      <p:grpSp>
        <p:nvGrpSpPr>
          <p:cNvPr id="74" name="Group 73">
            <a:extLst>
              <a:ext uri="{FF2B5EF4-FFF2-40B4-BE49-F238E27FC236}">
                <a16:creationId xmlns:a16="http://schemas.microsoft.com/office/drawing/2014/main" id="{D4469D90-62FA-49B2-981E-5305361D5A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502370" y="4592474"/>
            <a:ext cx="1128382" cy="847206"/>
            <a:chOff x="8183879" y="1000124"/>
            <a:chExt cx="1562267" cy="1172973"/>
          </a:xfrm>
        </p:grpSpPr>
        <p:sp>
          <p:nvSpPr>
            <p:cNvPr id="75" name="Freeform 5">
              <a:extLst>
                <a:ext uri="{FF2B5EF4-FFF2-40B4-BE49-F238E27FC236}">
                  <a16:creationId xmlns:a16="http://schemas.microsoft.com/office/drawing/2014/main" id="{281E6897-9689-4C48-ADC3-9F41AAE3A9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83879"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76" name="Freeform 5">
              <a:extLst>
                <a:ext uri="{FF2B5EF4-FFF2-40B4-BE49-F238E27FC236}">
                  <a16:creationId xmlns:a16="http://schemas.microsoft.com/office/drawing/2014/main" id="{404E145C-C4EA-4DED-B029-22B811FCEB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983979"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pic>
        <p:nvPicPr>
          <p:cNvPr id="11" name="Picture 10">
            <a:extLst>
              <a:ext uri="{FF2B5EF4-FFF2-40B4-BE49-F238E27FC236}">
                <a16:creationId xmlns:a16="http://schemas.microsoft.com/office/drawing/2014/main" id="{2FBB49C2-52A5-4950-AAC5-AF2EA7681A2F}"/>
              </a:ext>
            </a:extLst>
          </p:cNvPr>
          <p:cNvPicPr>
            <a:picLocks noChangeAspect="1"/>
          </p:cNvPicPr>
          <p:nvPr/>
        </p:nvPicPr>
        <p:blipFill>
          <a:blip r:embed="rId6"/>
          <a:stretch>
            <a:fillRect/>
          </a:stretch>
        </p:blipFill>
        <p:spPr>
          <a:xfrm>
            <a:off x="8186928" y="5023211"/>
            <a:ext cx="2176461" cy="1737511"/>
          </a:xfrm>
          <a:prstGeom prst="rect">
            <a:avLst/>
          </a:prstGeom>
        </p:spPr>
      </p:pic>
      <p:pic>
        <p:nvPicPr>
          <p:cNvPr id="12" name="Picture 11">
            <a:extLst>
              <a:ext uri="{FF2B5EF4-FFF2-40B4-BE49-F238E27FC236}">
                <a16:creationId xmlns:a16="http://schemas.microsoft.com/office/drawing/2014/main" id="{A2FDE3EC-AC33-4E5B-964B-D3668AD688F3}"/>
              </a:ext>
            </a:extLst>
          </p:cNvPr>
          <p:cNvPicPr>
            <a:picLocks noChangeAspect="1"/>
          </p:cNvPicPr>
          <p:nvPr/>
        </p:nvPicPr>
        <p:blipFill>
          <a:blip r:embed="rId7"/>
          <a:stretch>
            <a:fillRect/>
          </a:stretch>
        </p:blipFill>
        <p:spPr>
          <a:xfrm>
            <a:off x="9869223" y="5885339"/>
            <a:ext cx="2322777" cy="804742"/>
          </a:xfrm>
          <a:prstGeom prst="rect">
            <a:avLst/>
          </a:prstGeom>
        </p:spPr>
      </p:pic>
      <p:sp>
        <p:nvSpPr>
          <p:cNvPr id="2" name="TextBox 1">
            <a:extLst>
              <a:ext uri="{FF2B5EF4-FFF2-40B4-BE49-F238E27FC236}">
                <a16:creationId xmlns:a16="http://schemas.microsoft.com/office/drawing/2014/main" id="{1651F00A-E5A3-41B1-8294-B63BDBBD9DCC}"/>
              </a:ext>
            </a:extLst>
          </p:cNvPr>
          <p:cNvSpPr txBox="1"/>
          <p:nvPr/>
        </p:nvSpPr>
        <p:spPr>
          <a:xfrm>
            <a:off x="588666" y="6163976"/>
            <a:ext cx="7284103" cy="369332"/>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TT" b="0" i="0" dirty="0">
                <a:solidFill>
                  <a:srgbClr val="333333"/>
                </a:solidFill>
                <a:effectLst/>
                <a:latin typeface="Raleway" panose="020B0003030101060003" pitchFamily="34" charset="0"/>
              </a:rPr>
              <a:t>The CARICOM Energy Knowledge Hub</a:t>
            </a:r>
          </a:p>
        </p:txBody>
      </p:sp>
    </p:spTree>
    <p:extLst>
      <p:ext uri="{BB962C8B-B14F-4D97-AF65-F5344CB8AC3E}">
        <p14:creationId xmlns:p14="http://schemas.microsoft.com/office/powerpoint/2010/main" val="2426005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B512CA5F-9AD0-49F3-A11A-D23C46E9875A}"/>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7200" kern="1200">
                <a:solidFill>
                  <a:schemeClr val="tx1"/>
                </a:solidFill>
                <a:latin typeface="+mj-lt"/>
                <a:ea typeface="+mj-ea"/>
                <a:cs typeface="+mj-cs"/>
              </a:rPr>
              <a:t>Innovative Ecosystems</a:t>
            </a:r>
          </a:p>
        </p:txBody>
      </p:sp>
      <p:cxnSp>
        <p:nvCxnSpPr>
          <p:cNvPr id="15" name="Straight Connector 14">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5459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A724DBA-D2D9-471E-8ED7-2015DDD950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AE6433-B6A2-41D6-B20C-8BD92BE42677}"/>
              </a:ext>
            </a:extLst>
          </p:cNvPr>
          <p:cNvSpPr>
            <a:spLocks noGrp="1"/>
          </p:cNvSpPr>
          <p:nvPr>
            <p:ph type="title"/>
          </p:nvPr>
        </p:nvSpPr>
        <p:spPr>
          <a:xfrm>
            <a:off x="7239014" y="525982"/>
            <a:ext cx="4282983" cy="1200361"/>
          </a:xfrm>
        </p:spPr>
        <p:txBody>
          <a:bodyPr vert="horz" lIns="91440" tIns="45720" rIns="91440" bIns="45720" rtlCol="0" anchor="b">
            <a:normAutofit/>
          </a:bodyPr>
          <a:lstStyle/>
          <a:p>
            <a:r>
              <a:rPr lang="en-US" sz="3600" kern="1200">
                <a:solidFill>
                  <a:schemeClr val="tx1"/>
                </a:solidFill>
                <a:latin typeface="+mj-lt"/>
                <a:ea typeface="+mj-ea"/>
                <a:cs typeface="+mj-cs"/>
              </a:rPr>
              <a:t>Innovative Models – </a:t>
            </a:r>
            <a:br>
              <a:rPr lang="en-US" sz="3600" kern="1200">
                <a:solidFill>
                  <a:schemeClr val="tx1"/>
                </a:solidFill>
                <a:latin typeface="+mj-lt"/>
                <a:ea typeface="+mj-ea"/>
                <a:cs typeface="+mj-cs"/>
              </a:rPr>
            </a:br>
            <a:r>
              <a:rPr lang="en-US" sz="3600" kern="1200">
                <a:solidFill>
                  <a:schemeClr val="tx1"/>
                </a:solidFill>
                <a:latin typeface="+mj-lt"/>
                <a:ea typeface="+mj-ea"/>
                <a:cs typeface="+mj-cs"/>
              </a:rPr>
              <a:t>The Mobility Utility</a:t>
            </a:r>
          </a:p>
        </p:txBody>
      </p:sp>
      <p:sp>
        <p:nvSpPr>
          <p:cNvPr id="11" name="Rectangle 10">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F9B6422C-2165-4FB8-AEE0-C02A89A5DF02}"/>
              </a:ext>
            </a:extLst>
          </p:cNvPr>
          <p:cNvPicPr>
            <a:picLocks noGrp="1" noChangeAspect="1"/>
          </p:cNvPicPr>
          <p:nvPr>
            <p:ph idx="1"/>
          </p:nvPr>
        </p:nvPicPr>
        <p:blipFill>
          <a:blip r:embed="rId3"/>
          <a:stretch>
            <a:fillRect/>
          </a:stretch>
        </p:blipFill>
        <p:spPr>
          <a:xfrm>
            <a:off x="971224" y="650494"/>
            <a:ext cx="4838057" cy="5324142"/>
          </a:xfrm>
          <a:prstGeom prst="rect">
            <a:avLst/>
          </a:prstGeom>
        </p:spPr>
      </p:pic>
      <p:sp>
        <p:nvSpPr>
          <p:cNvPr id="15" name="Rectangle 14">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C38DE06-5A72-4A9B-9FFA-E8BCAA9312DA}"/>
              </a:ext>
            </a:extLst>
          </p:cNvPr>
          <p:cNvSpPr txBox="1"/>
          <p:nvPr/>
        </p:nvSpPr>
        <p:spPr>
          <a:xfrm>
            <a:off x="7239012" y="4642344"/>
            <a:ext cx="4282984" cy="900700"/>
          </a:xfrm>
          <a:prstGeom prst="rect">
            <a:avLst/>
          </a:prstGeom>
        </p:spPr>
        <p:txBody>
          <a:bodyPr vert="horz" lIns="91440" tIns="45720" rIns="91440" bIns="45720" rtlCol="0" anchor="ctr">
            <a:normAutofit/>
          </a:bodyPr>
          <a:lstStyle/>
          <a:p>
            <a:pPr>
              <a:lnSpc>
                <a:spcPct val="90000"/>
              </a:lnSpc>
              <a:spcAft>
                <a:spcPts val="600"/>
              </a:spcAft>
            </a:pPr>
            <a:r>
              <a:rPr lang="en-US" sz="1000" dirty="0"/>
              <a:t>Source: Hall, Stephen, Shepherd, Simon and Wadud, </a:t>
            </a:r>
            <a:r>
              <a:rPr lang="en-US" sz="1000" dirty="0" err="1"/>
              <a:t>Zia.The</a:t>
            </a:r>
            <a:r>
              <a:rPr lang="en-US" sz="1000" dirty="0"/>
              <a:t> Innovation Interface Business Model innovation for Electric Vehicle futures. : University of Leeds, 2017.</a:t>
            </a:r>
            <a:endParaRPr lang="en-US" sz="1000" dirty="0">
              <a:cs typeface="Calibri"/>
            </a:endParaRPr>
          </a:p>
        </p:txBody>
      </p:sp>
      <p:sp>
        <p:nvSpPr>
          <p:cNvPr id="17" name="Rectangle 16">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16388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AE6433-B6A2-41D6-B20C-8BD92BE42677}"/>
              </a:ext>
            </a:extLst>
          </p:cNvPr>
          <p:cNvSpPr>
            <a:spLocks noGrp="1"/>
          </p:cNvSpPr>
          <p:nvPr>
            <p:ph type="title"/>
          </p:nvPr>
        </p:nvSpPr>
        <p:spPr>
          <a:xfrm>
            <a:off x="9267909" y="2023110"/>
            <a:ext cx="2469624" cy="2846070"/>
          </a:xfrm>
        </p:spPr>
        <p:txBody>
          <a:bodyPr vert="horz" lIns="91440" tIns="45720" rIns="91440" bIns="45720" rtlCol="0" anchor="ctr">
            <a:normAutofit/>
          </a:bodyPr>
          <a:lstStyle/>
          <a:p>
            <a:r>
              <a:rPr lang="en-US" sz="3700" kern="1200">
                <a:solidFill>
                  <a:schemeClr val="tx1"/>
                </a:solidFill>
                <a:latin typeface="+mj-lt"/>
                <a:ea typeface="+mj-ea"/>
                <a:cs typeface="+mj-cs"/>
              </a:rPr>
              <a:t>Innovative Models – </a:t>
            </a:r>
            <a:br>
              <a:rPr lang="en-US" sz="3700" kern="1200">
                <a:solidFill>
                  <a:schemeClr val="tx1"/>
                </a:solidFill>
                <a:latin typeface="+mj-lt"/>
                <a:ea typeface="+mj-ea"/>
                <a:cs typeface="+mj-cs"/>
              </a:rPr>
            </a:br>
            <a:r>
              <a:rPr lang="en-US" sz="3700" kern="1200">
                <a:solidFill>
                  <a:schemeClr val="tx1"/>
                </a:solidFill>
                <a:latin typeface="+mj-lt"/>
                <a:ea typeface="+mj-ea"/>
                <a:cs typeface="+mj-cs"/>
              </a:rPr>
              <a:t>The EV White Label</a:t>
            </a:r>
          </a:p>
        </p:txBody>
      </p:sp>
      <p:sp>
        <p:nvSpPr>
          <p:cNvPr id="8" name="Rectangle 1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1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AEF3970C-6831-48B8-A603-2EB28EC23D03}"/>
              </a:ext>
            </a:extLst>
          </p:cNvPr>
          <p:cNvPicPr>
            <a:picLocks noGrp="1" noChangeAspect="1"/>
          </p:cNvPicPr>
          <p:nvPr>
            <p:ph idx="1"/>
          </p:nvPr>
        </p:nvPicPr>
        <p:blipFill>
          <a:blip r:embed="rId3"/>
          <a:stretch>
            <a:fillRect/>
          </a:stretch>
        </p:blipFill>
        <p:spPr>
          <a:xfrm>
            <a:off x="799394" y="858525"/>
            <a:ext cx="7099992" cy="5211906"/>
          </a:xfrm>
          <a:prstGeom prst="rect">
            <a:avLst/>
          </a:prstGeom>
        </p:spPr>
      </p:pic>
      <p:sp>
        <p:nvSpPr>
          <p:cNvPr id="12" name="Rectangle 1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70248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7875486-6A83-4AEA-A95B-15F87434E819}"/>
              </a:ext>
            </a:extLst>
          </p:cNvPr>
          <p:cNvPicPr>
            <a:picLocks noChangeAspect="1"/>
          </p:cNvPicPr>
          <p:nvPr/>
        </p:nvPicPr>
        <p:blipFill rotWithShape="1">
          <a:blip r:embed="rId3"/>
          <a:srcRect t="11827" b="3904"/>
          <a:stretch/>
        </p:blipFill>
        <p:spPr>
          <a:xfrm>
            <a:off x="20" y="10"/>
            <a:ext cx="12191980" cy="6857990"/>
          </a:xfrm>
          <a:prstGeom prst="rect">
            <a:avLst/>
          </a:prstGeom>
        </p:spPr>
      </p:pic>
      <p:sp>
        <p:nvSpPr>
          <p:cNvPr id="61" name="Rectangle 6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C0EA94-23A4-4F6D-B405-3FF6F3687ED5}"/>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Case Study - Barbados </a:t>
            </a:r>
          </a:p>
        </p:txBody>
      </p:sp>
      <p:cxnSp>
        <p:nvCxnSpPr>
          <p:cNvPr id="63" name="Straight Connector 6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729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490552C-9945-4AD0-AAA0-ED8DE1E808C3}"/>
              </a:ext>
            </a:extLst>
          </p:cNvPr>
          <p:cNvPicPr>
            <a:picLocks noChangeAspect="1"/>
          </p:cNvPicPr>
          <p:nvPr/>
        </p:nvPicPr>
        <p:blipFill rotWithShape="1">
          <a:blip r:embed="rId3"/>
          <a:srcRect t="6939" r="-2" b="-2"/>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9DEFB384-0D2E-407A-B31A-72E890DE61CC}"/>
              </a:ext>
            </a:extLst>
          </p:cNvPr>
          <p:cNvSpPr>
            <a:spLocks noGrp="1"/>
          </p:cNvSpPr>
          <p:nvPr>
            <p:ph idx="1"/>
          </p:nvPr>
        </p:nvSpPr>
        <p:spPr>
          <a:xfrm>
            <a:off x="6465148" y="271033"/>
            <a:ext cx="5237225" cy="5711478"/>
          </a:xfrm>
        </p:spPr>
        <p:txBody>
          <a:bodyPr>
            <a:normAutofit lnSpcReduction="10000"/>
          </a:bodyPr>
          <a:lstStyle/>
          <a:p>
            <a:pPr marL="0" indent="0">
              <a:buNone/>
            </a:pPr>
            <a:r>
              <a:rPr lang="en-TT" b="1" i="0" u="none" strike="noStrike" baseline="0" dirty="0">
                <a:latin typeface="Arial" panose="020B0604020202020204" pitchFamily="34" charset="0"/>
              </a:rPr>
              <a:t>GENERAL FACTS</a:t>
            </a:r>
          </a:p>
          <a:p>
            <a:pPr marL="0" indent="0">
              <a:buNone/>
            </a:pPr>
            <a:endParaRPr lang="en-TT" sz="1700" b="0" i="0" u="none" strike="noStrike" baseline="0" dirty="0">
              <a:latin typeface="Arial" panose="020B0604020202020204" pitchFamily="34" charset="0"/>
            </a:endParaRPr>
          </a:p>
          <a:p>
            <a:r>
              <a:rPr lang="en-TT" sz="2400" i="0" u="none" strike="noStrike" baseline="0" dirty="0">
                <a:latin typeface="Arial" panose="020B0604020202020204" pitchFamily="34" charset="0"/>
              </a:rPr>
              <a:t>166 square miles </a:t>
            </a:r>
            <a:r>
              <a:rPr lang="en-TT" sz="2400" i="1" u="none" strike="noStrike" baseline="0" dirty="0">
                <a:latin typeface="Arial" panose="020B0604020202020204" pitchFamily="34" charset="0"/>
              </a:rPr>
              <a:t>(430 km squared)</a:t>
            </a:r>
            <a:endParaRPr lang="en-TT" sz="2400" i="0" u="none" strike="noStrike" baseline="0" dirty="0">
              <a:latin typeface="Arial" panose="020B0604020202020204" pitchFamily="34" charset="0"/>
            </a:endParaRPr>
          </a:p>
          <a:p>
            <a:r>
              <a:rPr lang="en-TT" sz="2400" i="0" u="none" strike="noStrike" baseline="0" dirty="0">
                <a:latin typeface="Arial" panose="020B0604020202020204" pitchFamily="34" charset="0"/>
              </a:rPr>
              <a:t>Approx. 131,680 privately registered vehicles</a:t>
            </a:r>
          </a:p>
          <a:p>
            <a:r>
              <a:rPr lang="en-TT" sz="2400" i="0" u="none" strike="noStrike" baseline="0" dirty="0">
                <a:latin typeface="Arial" panose="020B0604020202020204" pitchFamily="34" charset="0"/>
              </a:rPr>
              <a:t>1.2 vehicles for every employed person</a:t>
            </a:r>
          </a:p>
          <a:p>
            <a:r>
              <a:rPr lang="en-TT" sz="2400" i="0" u="none" strike="noStrike" baseline="0" dirty="0">
                <a:latin typeface="Arial" panose="020B0604020202020204" pitchFamily="34" charset="0"/>
              </a:rPr>
              <a:t>31% of annual fuel consumption</a:t>
            </a:r>
          </a:p>
          <a:p>
            <a:r>
              <a:rPr lang="en-TT" sz="2400" i="0" u="none" strike="noStrike" baseline="0" dirty="0">
                <a:latin typeface="Arial" panose="020B0604020202020204" pitchFamily="34" charset="0"/>
              </a:rPr>
              <a:t>3500 barrels of oil per day</a:t>
            </a:r>
          </a:p>
          <a:p>
            <a:r>
              <a:rPr lang="en-TT" sz="2400" i="0" u="none" strike="noStrike" baseline="0" dirty="0">
                <a:latin typeface="Arial" panose="020B0604020202020204" pitchFamily="34" charset="0"/>
              </a:rPr>
              <a:t>$165,000 USD/day</a:t>
            </a:r>
          </a:p>
          <a:p>
            <a:r>
              <a:rPr lang="en-TT" sz="2400" i="0" u="none" strike="noStrike" baseline="0" dirty="0">
                <a:latin typeface="Arial" panose="020B0604020202020204" pitchFamily="34" charset="0"/>
              </a:rPr>
              <a:t>≈ 500 Electric Vehicles currently in Barbados</a:t>
            </a:r>
          </a:p>
          <a:p>
            <a:r>
              <a:rPr lang="en-TT" sz="2400" i="0" u="none" strike="noStrike" baseline="0" dirty="0">
                <a:latin typeface="Calibri" panose="020F0502020204030204" pitchFamily="34" charset="0"/>
              </a:rPr>
              <a:t>EV Charging Network Summary</a:t>
            </a:r>
            <a:r>
              <a:rPr lang="en-TT" sz="2400" dirty="0">
                <a:latin typeface="Calibri" panose="020F0502020204030204" pitchFamily="34" charset="0"/>
              </a:rPr>
              <a:t> </a:t>
            </a:r>
            <a:r>
              <a:rPr lang="en-TT" sz="2400" i="0" u="none" strike="noStrike" baseline="0" dirty="0">
                <a:latin typeface="Calibri" panose="020F0502020204030204" pitchFamily="34" charset="0"/>
              </a:rPr>
              <a:t>≈ 119 Total EV Chargers </a:t>
            </a:r>
          </a:p>
          <a:p>
            <a:pPr marL="0" indent="0">
              <a:buNone/>
            </a:pPr>
            <a:endParaRPr lang="en-TT" sz="1700" dirty="0"/>
          </a:p>
        </p:txBody>
      </p:sp>
    </p:spTree>
    <p:extLst>
      <p:ext uri="{BB962C8B-B14F-4D97-AF65-F5344CB8AC3E}">
        <p14:creationId xmlns:p14="http://schemas.microsoft.com/office/powerpoint/2010/main" val="38678706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9">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FA39EBE-5C4D-4EF0-ADC8-31EF30720942}"/>
              </a:ext>
            </a:extLst>
          </p:cNvPr>
          <p:cNvSpPr>
            <a:spLocks noGrp="1"/>
          </p:cNvSpPr>
          <p:nvPr>
            <p:ph type="title"/>
          </p:nvPr>
        </p:nvSpPr>
        <p:spPr>
          <a:xfrm>
            <a:off x="4370832" y="4791456"/>
            <a:ext cx="7178040" cy="1508760"/>
          </a:xfrm>
        </p:spPr>
        <p:txBody>
          <a:bodyPr vert="horz" lIns="91440" tIns="45720" rIns="91440" bIns="45720" rtlCol="0" anchor="ctr">
            <a:normAutofit/>
          </a:bodyPr>
          <a:lstStyle/>
          <a:p>
            <a:r>
              <a:rPr lang="en-US" sz="3400" kern="1200">
                <a:solidFill>
                  <a:schemeClr val="bg1"/>
                </a:solidFill>
                <a:latin typeface="+mj-lt"/>
                <a:ea typeface="+mj-ea"/>
                <a:cs typeface="+mj-cs"/>
              </a:rPr>
              <a:t>Challenge Electric Vehicles can Overload Equipment on Distribution Network</a:t>
            </a:r>
            <a:br>
              <a:rPr lang="en-US" sz="3400" kern="1200">
                <a:solidFill>
                  <a:schemeClr val="bg1"/>
                </a:solidFill>
                <a:latin typeface="+mj-lt"/>
                <a:ea typeface="+mj-ea"/>
                <a:cs typeface="+mj-cs"/>
              </a:rPr>
            </a:br>
            <a:endParaRPr lang="en-US" sz="3400" kern="1200">
              <a:solidFill>
                <a:schemeClr val="bg1"/>
              </a:solidFill>
              <a:latin typeface="+mj-lt"/>
              <a:ea typeface="+mj-ea"/>
              <a:cs typeface="+mj-cs"/>
            </a:endParaRPr>
          </a:p>
        </p:txBody>
      </p:sp>
      <p:pic>
        <p:nvPicPr>
          <p:cNvPr id="5" name="Content Placeholder 4">
            <a:extLst>
              <a:ext uri="{FF2B5EF4-FFF2-40B4-BE49-F238E27FC236}">
                <a16:creationId xmlns:a16="http://schemas.microsoft.com/office/drawing/2014/main" id="{CE47C021-D0C5-4BAE-AECA-41E15F76E6B6}"/>
              </a:ext>
            </a:extLst>
          </p:cNvPr>
          <p:cNvPicPr>
            <a:picLocks noGrp="1" noChangeAspect="1"/>
          </p:cNvPicPr>
          <p:nvPr>
            <p:ph idx="1"/>
          </p:nvPr>
        </p:nvPicPr>
        <p:blipFill>
          <a:blip r:embed="rId3"/>
          <a:stretch>
            <a:fillRect/>
          </a:stretch>
        </p:blipFill>
        <p:spPr>
          <a:xfrm>
            <a:off x="487856" y="307731"/>
            <a:ext cx="11161188" cy="3997637"/>
          </a:xfrm>
          <a:prstGeom prst="rect">
            <a:avLst/>
          </a:prstGeom>
        </p:spPr>
      </p:pic>
      <p:cxnSp>
        <p:nvCxnSpPr>
          <p:cNvPr id="13" name="Straight Connector 11">
            <a:extLst>
              <a:ext uri="{FF2B5EF4-FFF2-40B4-BE49-F238E27FC236}">
                <a16:creationId xmlns:a16="http://schemas.microsoft.com/office/drawing/2014/main" id="{A58B1B64-31F5-4A02-8CDF-89C2A37BF4A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98036" y="4801011"/>
            <a:ext cx="0" cy="1463040"/>
          </a:xfrm>
          <a:prstGeom prst="line">
            <a:avLst/>
          </a:prstGeom>
          <a:ln w="19050">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8DDCAEB-1F43-4B91-87A0-223124CD37BE}"/>
              </a:ext>
            </a:extLst>
          </p:cNvPr>
          <p:cNvSpPr txBox="1"/>
          <p:nvPr/>
        </p:nvSpPr>
        <p:spPr>
          <a:xfrm>
            <a:off x="375139" y="6477802"/>
            <a:ext cx="10751726" cy="338554"/>
          </a:xfrm>
          <a:prstGeom prst="rect">
            <a:avLst/>
          </a:prstGeom>
          <a:noFill/>
        </p:spPr>
        <p:txBody>
          <a:bodyPr wrap="none" rtlCol="0">
            <a:spAutoFit/>
          </a:bodyPr>
          <a:lstStyle/>
          <a:p>
            <a:r>
              <a:rPr lang="en-TT" sz="1600" dirty="0"/>
              <a:t>Source: How Prepared Are The Utilities To Respond To Grid Impacts Associated With Electric Mobility Transitions – Antonio Sealy</a:t>
            </a:r>
          </a:p>
        </p:txBody>
      </p:sp>
    </p:spTree>
    <p:extLst>
      <p:ext uri="{BB962C8B-B14F-4D97-AF65-F5344CB8AC3E}">
        <p14:creationId xmlns:p14="http://schemas.microsoft.com/office/powerpoint/2010/main" val="32648523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23326ED-155D-4BDF-8923-324DFB8AA54B}"/>
              </a:ext>
            </a:extLst>
          </p:cNvPr>
          <p:cNvSpPr>
            <a:spLocks noGrp="1"/>
          </p:cNvSpPr>
          <p:nvPr>
            <p:ph type="title"/>
          </p:nvPr>
        </p:nvSpPr>
        <p:spPr>
          <a:xfrm>
            <a:off x="838200" y="1412488"/>
            <a:ext cx="2899189" cy="4363844"/>
          </a:xfrm>
        </p:spPr>
        <p:txBody>
          <a:bodyPr anchor="t">
            <a:normAutofit/>
          </a:bodyPr>
          <a:lstStyle/>
          <a:p>
            <a:r>
              <a:rPr lang="en-TT" sz="3700">
                <a:solidFill>
                  <a:srgbClr val="FFFFFF"/>
                </a:solidFill>
              </a:rPr>
              <a:t>Solutions to Mitigate Impact on the Grid</a:t>
            </a:r>
            <a:br>
              <a:rPr lang="en-TT" sz="3700">
                <a:solidFill>
                  <a:srgbClr val="FFFFFF"/>
                </a:solidFill>
              </a:rPr>
            </a:br>
            <a:r>
              <a:rPr lang="en-TT" sz="3700">
                <a:solidFill>
                  <a:srgbClr val="FFFFFF"/>
                </a:solidFill>
              </a:rPr>
              <a:t>related to Electric Vehicle Uptake</a:t>
            </a:r>
          </a:p>
        </p:txBody>
      </p:sp>
      <p:sp>
        <p:nvSpPr>
          <p:cNvPr id="3" name="Content Placeholder 2">
            <a:extLst>
              <a:ext uri="{FF2B5EF4-FFF2-40B4-BE49-F238E27FC236}">
                <a16:creationId xmlns:a16="http://schemas.microsoft.com/office/drawing/2014/main" id="{3ED25FAB-16D4-46B0-A596-452B16CF420A}"/>
              </a:ext>
            </a:extLst>
          </p:cNvPr>
          <p:cNvSpPr>
            <a:spLocks noGrp="1"/>
          </p:cNvSpPr>
          <p:nvPr>
            <p:ph sz="half" idx="1"/>
          </p:nvPr>
        </p:nvSpPr>
        <p:spPr>
          <a:xfrm>
            <a:off x="4380855" y="1412489"/>
            <a:ext cx="3427283" cy="4363844"/>
          </a:xfrm>
        </p:spPr>
        <p:txBody>
          <a:bodyPr>
            <a:normAutofit/>
          </a:bodyPr>
          <a:lstStyle/>
          <a:p>
            <a:pPr marL="0" indent="0">
              <a:buNone/>
            </a:pPr>
            <a:r>
              <a:rPr lang="en-TT" sz="1600" dirty="0"/>
              <a:t>1. Education – Customers and key  stakeholders</a:t>
            </a:r>
          </a:p>
          <a:p>
            <a:pPr marL="0" indent="0">
              <a:buNone/>
            </a:pPr>
            <a:r>
              <a:rPr lang="en-TT" sz="1600" dirty="0"/>
              <a:t>2. Grid Monitoring &amp; Analytics</a:t>
            </a:r>
          </a:p>
          <a:p>
            <a:pPr marL="0" indent="0">
              <a:buNone/>
            </a:pPr>
            <a:r>
              <a:rPr lang="en-TT" sz="1600" dirty="0"/>
              <a:t>– Advanced Metering Infrastructure</a:t>
            </a:r>
          </a:p>
          <a:p>
            <a:pPr marL="0" indent="0">
              <a:buNone/>
            </a:pPr>
            <a:r>
              <a:rPr lang="en-TT" sz="1600" dirty="0"/>
              <a:t>3. Surveys and Data Collection</a:t>
            </a:r>
          </a:p>
          <a:p>
            <a:pPr marL="0" indent="0">
              <a:buNone/>
            </a:pPr>
            <a:r>
              <a:rPr lang="en-TT" sz="1600" dirty="0"/>
              <a:t>– Determine who are your EV owners</a:t>
            </a:r>
          </a:p>
          <a:p>
            <a:pPr marL="0" indent="0">
              <a:buNone/>
            </a:pPr>
            <a:r>
              <a:rPr lang="en-TT" sz="1600" dirty="0"/>
              <a:t>4. Smart Charging</a:t>
            </a:r>
          </a:p>
          <a:p>
            <a:pPr marL="0" indent="0">
              <a:buNone/>
            </a:pPr>
            <a:r>
              <a:rPr lang="en-TT" sz="1600" dirty="0"/>
              <a:t>– Demand Response</a:t>
            </a:r>
          </a:p>
          <a:p>
            <a:pPr marL="0" indent="0">
              <a:buNone/>
            </a:pPr>
            <a:r>
              <a:rPr lang="en-TT" sz="1600" dirty="0"/>
              <a:t>– Staggered Charging</a:t>
            </a:r>
          </a:p>
          <a:p>
            <a:pPr marL="0" indent="0">
              <a:buNone/>
            </a:pPr>
            <a:r>
              <a:rPr lang="en-TT" sz="1600" dirty="0"/>
              <a:t>– Curtailment</a:t>
            </a:r>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8779C125-56B2-4C6E-8A9E-9C25BCE6178A}"/>
              </a:ext>
            </a:extLst>
          </p:cNvPr>
          <p:cNvSpPr>
            <a:spLocks noGrp="1"/>
          </p:cNvSpPr>
          <p:nvPr>
            <p:ph sz="half" idx="2"/>
          </p:nvPr>
        </p:nvSpPr>
        <p:spPr>
          <a:xfrm>
            <a:off x="8451604" y="1412489"/>
            <a:ext cx="3197701" cy="4363844"/>
          </a:xfrm>
        </p:spPr>
        <p:txBody>
          <a:bodyPr>
            <a:normAutofit/>
          </a:bodyPr>
          <a:lstStyle/>
          <a:p>
            <a:pPr marL="0" indent="0">
              <a:buNone/>
            </a:pPr>
            <a:r>
              <a:rPr lang="en-TT" sz="1600" dirty="0"/>
              <a:t>5. Proper Resource Planning &amp; Forecasting</a:t>
            </a:r>
          </a:p>
          <a:p>
            <a:pPr marL="0" indent="0">
              <a:buNone/>
            </a:pPr>
            <a:r>
              <a:rPr lang="en-TT" sz="1600" dirty="0"/>
              <a:t>– Understand how EV population will grow and what is required</a:t>
            </a:r>
          </a:p>
          <a:p>
            <a:pPr marL="0" indent="0">
              <a:buNone/>
            </a:pPr>
            <a:r>
              <a:rPr lang="en-TT" sz="1600" dirty="0"/>
              <a:t>6. Rates</a:t>
            </a:r>
          </a:p>
          <a:p>
            <a:pPr marL="0" indent="0">
              <a:buNone/>
            </a:pPr>
            <a:r>
              <a:rPr lang="en-TT" sz="1600" dirty="0"/>
              <a:t>– Time of Use Rates</a:t>
            </a:r>
          </a:p>
          <a:p>
            <a:pPr marL="0" indent="0">
              <a:buNone/>
            </a:pPr>
            <a:r>
              <a:rPr lang="en-TT" sz="1600" dirty="0"/>
              <a:t>– Sub metering programs</a:t>
            </a:r>
          </a:p>
          <a:p>
            <a:pPr marL="0" indent="0">
              <a:buNone/>
            </a:pPr>
            <a:r>
              <a:rPr lang="en-TT" sz="1600" dirty="0"/>
              <a:t>7. Direct Load Control &amp; Vehicle to Grid   (V2G)</a:t>
            </a:r>
          </a:p>
          <a:p>
            <a:pPr marL="0" indent="0">
              <a:buNone/>
            </a:pPr>
            <a:r>
              <a:rPr lang="en-TT" sz="1600" dirty="0"/>
              <a:t>– Advanced level</a:t>
            </a:r>
          </a:p>
          <a:p>
            <a:pPr marL="0" indent="0">
              <a:buNone/>
            </a:pPr>
            <a:endParaRPr lang="en-TT" sz="2000" dirty="0"/>
          </a:p>
        </p:txBody>
      </p:sp>
      <p:sp>
        <p:nvSpPr>
          <p:cNvPr id="7" name="TextBox 6">
            <a:extLst>
              <a:ext uri="{FF2B5EF4-FFF2-40B4-BE49-F238E27FC236}">
                <a16:creationId xmlns:a16="http://schemas.microsoft.com/office/drawing/2014/main" id="{8524A2BA-1F11-4628-BBDF-509DA52AACF0}"/>
              </a:ext>
            </a:extLst>
          </p:cNvPr>
          <p:cNvSpPr txBox="1"/>
          <p:nvPr/>
        </p:nvSpPr>
        <p:spPr>
          <a:xfrm>
            <a:off x="4059050" y="6273225"/>
            <a:ext cx="8132950" cy="584775"/>
          </a:xfrm>
          <a:prstGeom prst="rect">
            <a:avLst/>
          </a:prstGeom>
          <a:noFill/>
        </p:spPr>
        <p:txBody>
          <a:bodyPr wrap="square" rtlCol="0">
            <a:spAutoFit/>
          </a:bodyPr>
          <a:lstStyle/>
          <a:p>
            <a:r>
              <a:rPr lang="en-TT" sz="1600" dirty="0"/>
              <a:t>Source: How Prepared Are The Utilities To Respond To Grid Impacts Associated With Electric Mobility Transitions – Antonio Sealy</a:t>
            </a:r>
          </a:p>
        </p:txBody>
      </p:sp>
    </p:spTree>
    <p:extLst>
      <p:ext uri="{BB962C8B-B14F-4D97-AF65-F5344CB8AC3E}">
        <p14:creationId xmlns:p14="http://schemas.microsoft.com/office/powerpoint/2010/main" val="197462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D7A5E-3609-4DC4-8F36-F2A4358E7991}"/>
              </a:ext>
            </a:extLst>
          </p:cNvPr>
          <p:cNvSpPr>
            <a:spLocks noGrp="1"/>
          </p:cNvSpPr>
          <p:nvPr>
            <p:ph type="title"/>
          </p:nvPr>
        </p:nvSpPr>
        <p:spPr>
          <a:xfrm>
            <a:off x="609601" y="4385066"/>
            <a:ext cx="10923638" cy="1317643"/>
          </a:xfrm>
        </p:spPr>
        <p:txBody>
          <a:bodyPr vert="horz" lIns="91440" tIns="45720" rIns="91440" bIns="45720" rtlCol="0" anchor="b">
            <a:normAutofit/>
          </a:bodyPr>
          <a:lstStyle/>
          <a:p>
            <a:r>
              <a:rPr lang="en-US" sz="6000" kern="1200">
                <a:solidFill>
                  <a:schemeClr val="tx1"/>
                </a:solidFill>
                <a:latin typeface="+mj-lt"/>
                <a:ea typeface="+mj-ea"/>
                <a:cs typeface="+mj-cs"/>
              </a:rPr>
              <a:t>Public Transportation</a:t>
            </a:r>
          </a:p>
        </p:txBody>
      </p:sp>
      <p:pic>
        <p:nvPicPr>
          <p:cNvPr id="5" name="Picture 4">
            <a:extLst>
              <a:ext uri="{FF2B5EF4-FFF2-40B4-BE49-F238E27FC236}">
                <a16:creationId xmlns:a16="http://schemas.microsoft.com/office/drawing/2014/main" id="{67A3D1E4-2E56-47C6-A98A-7C21971E429B}"/>
              </a:ext>
            </a:extLst>
          </p:cNvPr>
          <p:cNvPicPr>
            <a:picLocks noChangeAspect="1"/>
          </p:cNvPicPr>
          <p:nvPr/>
        </p:nvPicPr>
        <p:blipFill rotWithShape="1">
          <a:blip r:embed="rId3"/>
          <a:srcRect l="10407" r="-1" b="-1"/>
          <a:stretch/>
        </p:blipFill>
        <p:spPr>
          <a:xfrm>
            <a:off x="20" y="10"/>
            <a:ext cx="6095974" cy="4252522"/>
          </a:xfrm>
          <a:prstGeom prst="rect">
            <a:avLst/>
          </a:prstGeom>
        </p:spPr>
      </p:pic>
      <p:pic>
        <p:nvPicPr>
          <p:cNvPr id="6" name="Picture 5">
            <a:extLst>
              <a:ext uri="{FF2B5EF4-FFF2-40B4-BE49-F238E27FC236}">
                <a16:creationId xmlns:a16="http://schemas.microsoft.com/office/drawing/2014/main" id="{CEC17DDD-4093-4C22-8395-AE754CA21EAD}"/>
              </a:ext>
            </a:extLst>
          </p:cNvPr>
          <p:cNvPicPr>
            <a:picLocks noChangeAspect="1"/>
          </p:cNvPicPr>
          <p:nvPr/>
        </p:nvPicPr>
        <p:blipFill rotWithShape="1">
          <a:blip r:embed="rId4"/>
          <a:srcRect t="6973"/>
          <a:stretch/>
        </p:blipFill>
        <p:spPr>
          <a:xfrm>
            <a:off x="6095999" y="-681"/>
            <a:ext cx="6096001" cy="4253215"/>
          </a:xfrm>
          <a:prstGeom prst="rect">
            <a:avLst/>
          </a:prstGeom>
        </p:spPr>
      </p:pic>
      <p:cxnSp>
        <p:nvCxnSpPr>
          <p:cNvPr id="14" name="Straight Connector 10">
            <a:extLst>
              <a:ext uri="{FF2B5EF4-FFF2-40B4-BE49-F238E27FC236}">
                <a16:creationId xmlns:a16="http://schemas.microsoft.com/office/drawing/2014/main" id="{EBAD6A72-88E8-42F7-88B9-CAF744536B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680"/>
            <a:ext cx="0" cy="4242816"/>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800968E-0A99-46C4-A9B2-6A63AC66F4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 y="4242136"/>
            <a:ext cx="12192002"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8138788"/>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3C0EA94-23A4-4F6D-B405-3FF6F3687ED5}"/>
              </a:ext>
            </a:extLst>
          </p:cNvPr>
          <p:cNvSpPr>
            <a:spLocks noGrp="1"/>
          </p:cNvSpPr>
          <p:nvPr>
            <p:ph type="title"/>
          </p:nvPr>
        </p:nvSpPr>
        <p:spPr>
          <a:xfrm>
            <a:off x="1179226" y="826680"/>
            <a:ext cx="9833548" cy="1325563"/>
          </a:xfrm>
        </p:spPr>
        <p:txBody>
          <a:bodyPr>
            <a:normAutofit/>
          </a:bodyPr>
          <a:lstStyle/>
          <a:p>
            <a:pPr algn="ctr"/>
            <a:r>
              <a:rPr lang="en-TT" sz="4000" dirty="0">
                <a:solidFill>
                  <a:srgbClr val="FFFFFF"/>
                </a:solidFill>
              </a:rPr>
              <a:t>Ingredients for Success– Barbados </a:t>
            </a:r>
          </a:p>
        </p:txBody>
      </p:sp>
      <p:sp>
        <p:nvSpPr>
          <p:cNvPr id="3" name="Content Placeholder 2">
            <a:extLst>
              <a:ext uri="{FF2B5EF4-FFF2-40B4-BE49-F238E27FC236}">
                <a16:creationId xmlns:a16="http://schemas.microsoft.com/office/drawing/2014/main" id="{267E9A62-4389-47AE-83FA-CA2D4E53C4D9}"/>
              </a:ext>
            </a:extLst>
          </p:cNvPr>
          <p:cNvSpPr>
            <a:spLocks noGrp="1"/>
          </p:cNvSpPr>
          <p:nvPr>
            <p:ph idx="1"/>
          </p:nvPr>
        </p:nvSpPr>
        <p:spPr>
          <a:xfrm>
            <a:off x="904672" y="2548647"/>
            <a:ext cx="10749064" cy="3871608"/>
          </a:xfrm>
        </p:spPr>
        <p:txBody>
          <a:bodyPr>
            <a:normAutofit lnSpcReduction="10000"/>
          </a:bodyPr>
          <a:lstStyle/>
          <a:p>
            <a:r>
              <a:rPr lang="en-TT" dirty="0">
                <a:solidFill>
                  <a:srgbClr val="000000"/>
                </a:solidFill>
              </a:rPr>
              <a:t>Highest liquid transportation fuel prices in the region.</a:t>
            </a:r>
          </a:p>
          <a:p>
            <a:r>
              <a:rPr lang="en-TT" dirty="0">
                <a:solidFill>
                  <a:srgbClr val="000000"/>
                </a:solidFill>
              </a:rPr>
              <a:t>Innovative private company that embraced the natural synergy between EVs and RE.</a:t>
            </a:r>
          </a:p>
          <a:p>
            <a:r>
              <a:rPr lang="en-TT" dirty="0">
                <a:solidFill>
                  <a:srgbClr val="000000"/>
                </a:solidFill>
              </a:rPr>
              <a:t>Progressive Power Utility Company</a:t>
            </a:r>
          </a:p>
          <a:p>
            <a:r>
              <a:rPr lang="en-TT" dirty="0">
                <a:solidFill>
                  <a:srgbClr val="000000"/>
                </a:solidFill>
              </a:rPr>
              <a:t>Early investment in a charging infrastructure.</a:t>
            </a:r>
          </a:p>
          <a:p>
            <a:r>
              <a:rPr lang="en-TT" dirty="0">
                <a:solidFill>
                  <a:srgbClr val="000000"/>
                </a:solidFill>
              </a:rPr>
              <a:t>Early adoption by fleet owners.</a:t>
            </a:r>
          </a:p>
          <a:p>
            <a:r>
              <a:rPr lang="en-TT" dirty="0">
                <a:solidFill>
                  <a:srgbClr val="000000"/>
                </a:solidFill>
              </a:rPr>
              <a:t>Electrification of public transportation. </a:t>
            </a:r>
          </a:p>
          <a:p>
            <a:r>
              <a:rPr lang="en-TT" strike="sngStrike" dirty="0">
                <a:solidFill>
                  <a:srgbClr val="000000"/>
                </a:solidFill>
              </a:rPr>
              <a:t>Zero rated taxes and duties on EVs</a:t>
            </a:r>
          </a:p>
          <a:p>
            <a:endParaRPr lang="en-TT" sz="1900" dirty="0">
              <a:solidFill>
                <a:srgbClr val="000000"/>
              </a:solidFill>
            </a:endParaRPr>
          </a:p>
          <a:p>
            <a:endParaRPr lang="en-TT" sz="1900" dirty="0">
              <a:solidFill>
                <a:srgbClr val="000000"/>
              </a:solidFill>
            </a:endParaRPr>
          </a:p>
        </p:txBody>
      </p:sp>
    </p:spTree>
    <p:extLst>
      <p:ext uri="{BB962C8B-B14F-4D97-AF65-F5344CB8AC3E}">
        <p14:creationId xmlns:p14="http://schemas.microsoft.com/office/powerpoint/2010/main" val="329229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7895A40-19A4-42D6-9D30-DBC1E8002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2F429C4-ABC9-46FC-818A-B5429CDE4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270325" y="3369273"/>
            <a:ext cx="32004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CEF98E4-3709-4952-8F42-2305CCE34F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374475" y="1040470"/>
            <a:ext cx="6858003" cy="47770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F10BCCF5-D685-47FF-B675-647EAEB72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7914" y="857786"/>
            <a:ext cx="11067024" cy="5208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EB964E8D-38D2-4883-B971-0A25C9F7A32B}"/>
              </a:ext>
            </a:extLst>
          </p:cNvPr>
          <p:cNvSpPr>
            <a:spLocks noGrp="1"/>
          </p:cNvSpPr>
          <p:nvPr>
            <p:ph type="title"/>
          </p:nvPr>
        </p:nvSpPr>
        <p:spPr>
          <a:xfrm>
            <a:off x="987689" y="3071183"/>
            <a:ext cx="9910296" cy="2590027"/>
          </a:xfrm>
        </p:spPr>
        <p:txBody>
          <a:bodyPr vert="horz" lIns="91440" tIns="45720" rIns="91440" bIns="45720" rtlCol="0" anchor="t">
            <a:normAutofit/>
          </a:bodyPr>
          <a:lstStyle/>
          <a:p>
            <a:r>
              <a:rPr lang="en-US" sz="8000" kern="1200">
                <a:solidFill>
                  <a:schemeClr val="tx1"/>
                </a:solidFill>
                <a:latin typeface="+mj-lt"/>
                <a:ea typeface="+mj-ea"/>
                <a:cs typeface="+mj-cs"/>
              </a:rPr>
              <a:t>Emerging Technologies</a:t>
            </a:r>
          </a:p>
        </p:txBody>
      </p:sp>
      <p:sp>
        <p:nvSpPr>
          <p:cNvPr id="17" name="Rectangle 16">
            <a:extLst>
              <a:ext uri="{FF2B5EF4-FFF2-40B4-BE49-F238E27FC236}">
                <a16:creationId xmlns:a16="http://schemas.microsoft.com/office/drawing/2014/main" id="{B0EE8A42-107A-4D4C-8D56-BBAE95C7F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524009" y="3366125"/>
            <a:ext cx="32004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86028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022CA72-2A63-428F-B586-37BA5AB6D2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4D9030-6054-451D-A5C2-CCDC219A1ED6}"/>
              </a:ext>
            </a:extLst>
          </p:cNvPr>
          <p:cNvSpPr>
            <a:spLocks noGrp="1"/>
          </p:cNvSpPr>
          <p:nvPr>
            <p:ph type="title"/>
          </p:nvPr>
        </p:nvSpPr>
        <p:spPr>
          <a:xfrm>
            <a:off x="532015" y="4495568"/>
            <a:ext cx="3861960" cy="1905232"/>
          </a:xfrm>
        </p:spPr>
        <p:txBody>
          <a:bodyPr vert="horz" lIns="91440" tIns="45720" rIns="91440" bIns="45720" rtlCol="0" anchor="ctr">
            <a:normAutofit/>
          </a:bodyPr>
          <a:lstStyle/>
          <a:p>
            <a:r>
              <a:rPr lang="en-US" sz="3200"/>
              <a:t>Indigenous Maritime Transportation</a:t>
            </a:r>
          </a:p>
        </p:txBody>
      </p:sp>
      <p:sp>
        <p:nvSpPr>
          <p:cNvPr id="14" name="Rectangle 13">
            <a:extLst>
              <a:ext uri="{FF2B5EF4-FFF2-40B4-BE49-F238E27FC236}">
                <a16:creationId xmlns:a16="http://schemas.microsoft.com/office/drawing/2014/main" id="{95C8260E-968F-44E8-A823-ABB431311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8658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89" y="-1"/>
            <a:ext cx="11231745" cy="413142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FB68A4E-F18A-48F5-B1D1-C959C2E80440}"/>
              </a:ext>
            </a:extLst>
          </p:cNvPr>
          <p:cNvPicPr>
            <a:picLocks noChangeAspect="1"/>
          </p:cNvPicPr>
          <p:nvPr/>
        </p:nvPicPr>
        <p:blipFill>
          <a:blip r:embed="rId3"/>
          <a:stretch>
            <a:fillRect/>
          </a:stretch>
        </p:blipFill>
        <p:spPr>
          <a:xfrm>
            <a:off x="838200" y="632650"/>
            <a:ext cx="5136795" cy="2889447"/>
          </a:xfrm>
          <a:prstGeom prst="rect">
            <a:avLst/>
          </a:prstGeom>
        </p:spPr>
      </p:pic>
      <p:sp>
        <p:nvSpPr>
          <p:cNvPr id="18" name="Rectangle 17">
            <a:extLst>
              <a:ext uri="{FF2B5EF4-FFF2-40B4-BE49-F238E27FC236}">
                <a16:creationId xmlns:a16="http://schemas.microsoft.com/office/drawing/2014/main" id="{FE43805F-24A6-46A4-B19B-54F2834735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837444" y="5460209"/>
            <a:ext cx="1790365"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04BD4C7-C83B-4DF2-9DD8-278DCC066C1D}"/>
              </a:ext>
            </a:extLst>
          </p:cNvPr>
          <p:cNvSpPr txBox="1"/>
          <p:nvPr/>
        </p:nvSpPr>
        <p:spPr>
          <a:xfrm>
            <a:off x="5162719" y="4495568"/>
            <a:ext cx="6586915" cy="1905232"/>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1400"/>
              <a:t>Launched 2019</a:t>
            </a:r>
          </a:p>
          <a:p>
            <a:pPr indent="-228600">
              <a:lnSpc>
                <a:spcPct val="90000"/>
              </a:lnSpc>
              <a:spcAft>
                <a:spcPts val="600"/>
              </a:spcAft>
              <a:buFont typeface="Arial" panose="020B0604020202020204" pitchFamily="34" charset="0"/>
              <a:buChar char="•"/>
            </a:pPr>
            <a:r>
              <a:rPr lang="en-US" sz="1400"/>
              <a:t>Danish islands</a:t>
            </a:r>
          </a:p>
          <a:p>
            <a:pPr indent="-228600">
              <a:lnSpc>
                <a:spcPct val="90000"/>
              </a:lnSpc>
              <a:spcAft>
                <a:spcPts val="600"/>
              </a:spcAft>
              <a:buFont typeface="Arial" panose="020B0604020202020204" pitchFamily="34" charset="0"/>
              <a:buChar char="•"/>
            </a:pPr>
            <a:r>
              <a:rPr lang="en-US" sz="1400"/>
              <a:t>4.3 megawatt hours (Leclanche)</a:t>
            </a:r>
          </a:p>
          <a:p>
            <a:pPr indent="-228600">
              <a:lnSpc>
                <a:spcPct val="90000"/>
              </a:lnSpc>
              <a:spcAft>
                <a:spcPts val="600"/>
              </a:spcAft>
              <a:buFont typeface="Arial" panose="020B0604020202020204" pitchFamily="34" charset="0"/>
              <a:buChar char="•"/>
            </a:pPr>
            <a:r>
              <a:rPr lang="en-US" sz="1400"/>
              <a:t>High charging power capacity of 4.4 MW</a:t>
            </a:r>
          </a:p>
          <a:p>
            <a:pPr indent="-228600">
              <a:lnSpc>
                <a:spcPct val="90000"/>
              </a:lnSpc>
              <a:spcAft>
                <a:spcPts val="600"/>
              </a:spcAft>
              <a:buFont typeface="Arial" panose="020B0604020202020204" pitchFamily="34" charset="0"/>
              <a:buChar char="•"/>
            </a:pPr>
            <a:r>
              <a:rPr lang="en-US" sz="1400"/>
              <a:t>Range 40 km</a:t>
            </a:r>
          </a:p>
          <a:p>
            <a:pPr indent="-228600">
              <a:lnSpc>
                <a:spcPct val="90000"/>
              </a:lnSpc>
              <a:spcAft>
                <a:spcPts val="600"/>
              </a:spcAft>
              <a:buFont typeface="Arial" panose="020B0604020202020204" pitchFamily="34" charset="0"/>
              <a:buChar char="•"/>
            </a:pPr>
            <a:r>
              <a:rPr lang="en-US" sz="1400"/>
              <a:t>€21 million cost to build</a:t>
            </a:r>
          </a:p>
          <a:p>
            <a:pPr indent="-228600">
              <a:lnSpc>
                <a:spcPct val="90000"/>
              </a:lnSpc>
              <a:spcAft>
                <a:spcPts val="600"/>
              </a:spcAft>
              <a:buFont typeface="Arial" panose="020B0604020202020204" pitchFamily="34" charset="0"/>
              <a:buChar char="•"/>
            </a:pPr>
            <a:r>
              <a:rPr lang="en-US" sz="1400"/>
              <a:t>25 orders</a:t>
            </a:r>
          </a:p>
        </p:txBody>
      </p:sp>
      <p:graphicFrame>
        <p:nvGraphicFramePr>
          <p:cNvPr id="4" name="Table 4">
            <a:extLst>
              <a:ext uri="{FF2B5EF4-FFF2-40B4-BE49-F238E27FC236}">
                <a16:creationId xmlns:a16="http://schemas.microsoft.com/office/drawing/2014/main" id="{455EAB19-C507-40EE-AEAF-DA32D6388A80}"/>
              </a:ext>
            </a:extLst>
          </p:cNvPr>
          <p:cNvGraphicFramePr>
            <a:graphicFrameLocks noGrp="1"/>
          </p:cNvGraphicFramePr>
          <p:nvPr>
            <p:ph idx="1"/>
            <p:extLst>
              <p:ext uri="{D42A27DB-BD31-4B8C-83A1-F6EECF244321}">
                <p14:modId xmlns:p14="http://schemas.microsoft.com/office/powerpoint/2010/main" val="230026586"/>
              </p:ext>
            </p:extLst>
          </p:nvPr>
        </p:nvGraphicFramePr>
        <p:xfrm>
          <a:off x="6297264" y="976631"/>
          <a:ext cx="5136795" cy="2201488"/>
        </p:xfrm>
        <a:graphic>
          <a:graphicData uri="http://schemas.openxmlformats.org/drawingml/2006/table">
            <a:tbl>
              <a:tblPr firstRow="1" bandRow="1">
                <a:tableStyleId>{5C22544A-7EE6-4342-B048-85BDC9FD1C3A}</a:tableStyleId>
              </a:tblPr>
              <a:tblGrid>
                <a:gridCol w="2398530">
                  <a:extLst>
                    <a:ext uri="{9D8B030D-6E8A-4147-A177-3AD203B41FA5}">
                      <a16:colId xmlns:a16="http://schemas.microsoft.com/office/drawing/2014/main" val="2337909552"/>
                    </a:ext>
                  </a:extLst>
                </a:gridCol>
                <a:gridCol w="2738265">
                  <a:extLst>
                    <a:ext uri="{9D8B030D-6E8A-4147-A177-3AD203B41FA5}">
                      <a16:colId xmlns:a16="http://schemas.microsoft.com/office/drawing/2014/main" val="4276990467"/>
                    </a:ext>
                  </a:extLst>
                </a:gridCol>
              </a:tblGrid>
              <a:tr h="358761">
                <a:tc>
                  <a:txBody>
                    <a:bodyPr/>
                    <a:lstStyle/>
                    <a:p>
                      <a:r>
                        <a:rPr lang="en-TT" sz="1600"/>
                        <a:t>Twin Island State</a:t>
                      </a:r>
                    </a:p>
                  </a:txBody>
                  <a:tcPr marL="81536" marR="81536" marT="40768" marB="40768"/>
                </a:tc>
                <a:tc>
                  <a:txBody>
                    <a:bodyPr/>
                    <a:lstStyle/>
                    <a:p>
                      <a:r>
                        <a:rPr lang="en-TT" sz="1600"/>
                        <a:t>Approximate Distance (km)</a:t>
                      </a:r>
                    </a:p>
                  </a:txBody>
                  <a:tcPr marL="81536" marR="81536" marT="40768" marB="40768"/>
                </a:tc>
                <a:extLst>
                  <a:ext uri="{0D108BD9-81ED-4DB2-BD59-A6C34878D82A}">
                    <a16:rowId xmlns:a16="http://schemas.microsoft.com/office/drawing/2014/main" val="2631056506"/>
                  </a:ext>
                </a:extLst>
              </a:tr>
              <a:tr h="358761">
                <a:tc>
                  <a:txBody>
                    <a:bodyPr/>
                    <a:lstStyle/>
                    <a:p>
                      <a:r>
                        <a:rPr lang="en-TT" sz="1600"/>
                        <a:t>Antigua and Barbuda</a:t>
                      </a:r>
                    </a:p>
                  </a:txBody>
                  <a:tcPr marL="81536" marR="81536" marT="40768" marB="40768"/>
                </a:tc>
                <a:tc>
                  <a:txBody>
                    <a:bodyPr/>
                    <a:lstStyle/>
                    <a:p>
                      <a:r>
                        <a:rPr lang="en-TT" sz="1600"/>
                        <a:t>55</a:t>
                      </a:r>
                    </a:p>
                  </a:txBody>
                  <a:tcPr marL="81536" marR="81536" marT="40768" marB="40768"/>
                </a:tc>
                <a:extLst>
                  <a:ext uri="{0D108BD9-81ED-4DB2-BD59-A6C34878D82A}">
                    <a16:rowId xmlns:a16="http://schemas.microsoft.com/office/drawing/2014/main" val="1028136291"/>
                  </a:ext>
                </a:extLst>
              </a:tr>
              <a:tr h="358761">
                <a:tc>
                  <a:txBody>
                    <a:bodyPr/>
                    <a:lstStyle/>
                    <a:p>
                      <a:r>
                        <a:rPr lang="en-TT" sz="1600"/>
                        <a:t>Saint Kitts and Nevis</a:t>
                      </a:r>
                    </a:p>
                  </a:txBody>
                  <a:tcPr marL="81536" marR="81536" marT="40768" marB="40768"/>
                </a:tc>
                <a:tc>
                  <a:txBody>
                    <a:bodyPr/>
                    <a:lstStyle/>
                    <a:p>
                      <a:r>
                        <a:rPr lang="en-TT" sz="1600"/>
                        <a:t>5.5</a:t>
                      </a:r>
                    </a:p>
                  </a:txBody>
                  <a:tcPr marL="81536" marR="81536" marT="40768" marB="40768"/>
                </a:tc>
                <a:extLst>
                  <a:ext uri="{0D108BD9-81ED-4DB2-BD59-A6C34878D82A}">
                    <a16:rowId xmlns:a16="http://schemas.microsoft.com/office/drawing/2014/main" val="1530307981"/>
                  </a:ext>
                </a:extLst>
              </a:tr>
              <a:tr h="358761">
                <a:tc>
                  <a:txBody>
                    <a:bodyPr/>
                    <a:lstStyle/>
                    <a:p>
                      <a:r>
                        <a:rPr lang="en-TT" sz="1600"/>
                        <a:t>Trinidad and Tobago</a:t>
                      </a:r>
                    </a:p>
                  </a:txBody>
                  <a:tcPr marL="81536" marR="81536" marT="40768" marB="40768"/>
                </a:tc>
                <a:tc>
                  <a:txBody>
                    <a:bodyPr/>
                    <a:lstStyle/>
                    <a:p>
                      <a:r>
                        <a:rPr lang="en-TT" sz="1600"/>
                        <a:t>158</a:t>
                      </a:r>
                    </a:p>
                  </a:txBody>
                  <a:tcPr marL="81536" marR="81536" marT="40768" marB="40768"/>
                </a:tc>
                <a:extLst>
                  <a:ext uri="{0D108BD9-81ED-4DB2-BD59-A6C34878D82A}">
                    <a16:rowId xmlns:a16="http://schemas.microsoft.com/office/drawing/2014/main" val="784306782"/>
                  </a:ext>
                </a:extLst>
              </a:tr>
              <a:tr h="358761">
                <a:tc>
                  <a:txBody>
                    <a:bodyPr/>
                    <a:lstStyle/>
                    <a:p>
                      <a:r>
                        <a:rPr lang="en-TT" sz="1600"/>
                        <a:t>Saint Vincent to </a:t>
                      </a:r>
                      <a:r>
                        <a:rPr lang="en-TT" sz="1600" err="1"/>
                        <a:t>Bequia</a:t>
                      </a:r>
                      <a:endParaRPr lang="en-TT" sz="1600"/>
                    </a:p>
                  </a:txBody>
                  <a:tcPr marL="81536" marR="81536" marT="40768" marB="40768"/>
                </a:tc>
                <a:tc>
                  <a:txBody>
                    <a:bodyPr/>
                    <a:lstStyle/>
                    <a:p>
                      <a:r>
                        <a:rPr lang="en-TT" sz="1600"/>
                        <a:t>18</a:t>
                      </a:r>
                    </a:p>
                  </a:txBody>
                  <a:tcPr marL="81536" marR="81536" marT="40768" marB="40768"/>
                </a:tc>
                <a:extLst>
                  <a:ext uri="{0D108BD9-81ED-4DB2-BD59-A6C34878D82A}">
                    <a16:rowId xmlns:a16="http://schemas.microsoft.com/office/drawing/2014/main" val="4134419664"/>
                  </a:ext>
                </a:extLst>
              </a:tr>
              <a:tr h="407683">
                <a:tc>
                  <a:txBody>
                    <a:bodyPr/>
                    <a:lstStyle/>
                    <a:p>
                      <a:endParaRPr lang="en-TT" sz="1600"/>
                    </a:p>
                  </a:txBody>
                  <a:tcPr marL="81536" marR="81536" marT="40768" marB="40768"/>
                </a:tc>
                <a:tc>
                  <a:txBody>
                    <a:bodyPr/>
                    <a:lstStyle/>
                    <a:p>
                      <a:endParaRPr lang="en-TT" sz="1600"/>
                    </a:p>
                  </a:txBody>
                  <a:tcPr marL="81536" marR="81536" marT="40768" marB="40768"/>
                </a:tc>
                <a:extLst>
                  <a:ext uri="{0D108BD9-81ED-4DB2-BD59-A6C34878D82A}">
                    <a16:rowId xmlns:a16="http://schemas.microsoft.com/office/drawing/2014/main" val="1059368752"/>
                  </a:ext>
                </a:extLst>
              </a:tr>
            </a:tbl>
          </a:graphicData>
        </a:graphic>
      </p:graphicFrame>
    </p:spTree>
    <p:extLst>
      <p:ext uri="{BB962C8B-B14F-4D97-AF65-F5344CB8AC3E}">
        <p14:creationId xmlns:p14="http://schemas.microsoft.com/office/powerpoint/2010/main" val="22478392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756B343-807D-456E-AA26-80E96B75D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C7CA40-302A-4C86-A586-DA6A4B04B479}"/>
              </a:ext>
            </a:extLst>
          </p:cNvPr>
          <p:cNvSpPr>
            <a:spLocks noGrp="1"/>
          </p:cNvSpPr>
          <p:nvPr>
            <p:ph type="title"/>
          </p:nvPr>
        </p:nvSpPr>
        <p:spPr>
          <a:xfrm>
            <a:off x="7239014" y="525982"/>
            <a:ext cx="4282983" cy="1200361"/>
          </a:xfrm>
        </p:spPr>
        <p:txBody>
          <a:bodyPr vert="horz" lIns="91440" tIns="45720" rIns="91440" bIns="45720" rtlCol="0" anchor="b">
            <a:normAutofit/>
          </a:bodyPr>
          <a:lstStyle/>
          <a:p>
            <a:r>
              <a:rPr lang="en-US" sz="3600"/>
              <a:t>V2G - Bus2Grid project</a:t>
            </a:r>
          </a:p>
        </p:txBody>
      </p:sp>
      <p:sp>
        <p:nvSpPr>
          <p:cNvPr id="16" name="Rectangle 15">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661524D-F17E-4EA5-A21B-FF31FBE59713}"/>
              </a:ext>
            </a:extLst>
          </p:cNvPr>
          <p:cNvPicPr>
            <a:picLocks noChangeAspect="1"/>
          </p:cNvPicPr>
          <p:nvPr/>
        </p:nvPicPr>
        <p:blipFill rotWithShape="1">
          <a:blip r:embed="rId3"/>
          <a:srcRect l="10161" r="21923" b="2"/>
          <a:stretch/>
        </p:blipFill>
        <p:spPr>
          <a:xfrm>
            <a:off x="576244" y="650494"/>
            <a:ext cx="5628018" cy="5324142"/>
          </a:xfrm>
          <a:prstGeom prst="rect">
            <a:avLst/>
          </a:prstGeom>
        </p:spPr>
      </p:pic>
      <p:sp>
        <p:nvSpPr>
          <p:cNvPr id="20" name="Rectangle 19">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D68F97AA-EF54-4F49-B667-8CDE1774E4DD}"/>
              </a:ext>
            </a:extLst>
          </p:cNvPr>
          <p:cNvSpPr txBox="1"/>
          <p:nvPr/>
        </p:nvSpPr>
        <p:spPr>
          <a:xfrm>
            <a:off x="7239012" y="2031101"/>
            <a:ext cx="4282984" cy="3511943"/>
          </a:xfrm>
          <a:prstGeom prst="rect">
            <a:avLst/>
          </a:prstGeom>
        </p:spPr>
        <p:txBody>
          <a:bodyPr vert="horz" lIns="91440" tIns="45720" rIns="91440" bIns="45720" rtlCol="0" anchor="ctr">
            <a:normAutofit/>
          </a:bodyPr>
          <a:lstStyle/>
          <a:p>
            <a:pPr marL="285750" indent="-228600">
              <a:lnSpc>
                <a:spcPct val="90000"/>
              </a:lnSpc>
              <a:spcAft>
                <a:spcPts val="600"/>
              </a:spcAft>
              <a:buFont typeface="Arial" panose="020B0604020202020204" pitchFamily="34" charset="0"/>
              <a:buChar char="•"/>
            </a:pPr>
            <a:r>
              <a:rPr lang="en-US" b="0" i="0" strike="noStrike" baseline="0"/>
              <a:t>Launched August 2020</a:t>
            </a:r>
          </a:p>
          <a:p>
            <a:pPr marL="285750" indent="-228600">
              <a:lnSpc>
                <a:spcPct val="90000"/>
              </a:lnSpc>
              <a:spcAft>
                <a:spcPts val="600"/>
              </a:spcAft>
              <a:buFont typeface="Arial" panose="020B0604020202020204" pitchFamily="34" charset="0"/>
              <a:buChar char="•"/>
            </a:pPr>
            <a:r>
              <a:rPr lang="en-US" b="0" i="0" strike="noStrike" baseline="0"/>
              <a:t>28 of the state-of-the-art double decker buses</a:t>
            </a:r>
          </a:p>
          <a:p>
            <a:pPr marL="285750" indent="-228600">
              <a:lnSpc>
                <a:spcPct val="90000"/>
              </a:lnSpc>
              <a:spcAft>
                <a:spcPts val="600"/>
              </a:spcAft>
              <a:buFont typeface="Arial" panose="020B0604020202020204" pitchFamily="34" charset="0"/>
              <a:buChar char="•"/>
            </a:pPr>
            <a:r>
              <a:rPr lang="en-US" b="0" i="0" u="none" strike="noStrike" baseline="0"/>
              <a:t>BYD ADL Enviro400EV, double decker</a:t>
            </a:r>
          </a:p>
          <a:p>
            <a:pPr marL="285750" indent="-228600">
              <a:lnSpc>
                <a:spcPct val="90000"/>
              </a:lnSpc>
              <a:spcAft>
                <a:spcPts val="600"/>
              </a:spcAft>
              <a:buFont typeface="Arial" panose="020B0604020202020204" pitchFamily="34" charset="0"/>
              <a:buChar char="•"/>
            </a:pPr>
            <a:r>
              <a:rPr lang="en-US" b="0" i="0" u="none" strike="noStrike" baseline="0"/>
              <a:t>382kWh BYD lithium iron phosphate batteries</a:t>
            </a:r>
          </a:p>
          <a:p>
            <a:pPr marL="285750" indent="-228600">
              <a:lnSpc>
                <a:spcPct val="90000"/>
              </a:lnSpc>
              <a:spcAft>
                <a:spcPts val="600"/>
              </a:spcAft>
              <a:buFont typeface="Arial" panose="020B0604020202020204" pitchFamily="34" charset="0"/>
              <a:buChar char="•"/>
            </a:pPr>
            <a:r>
              <a:rPr lang="en-US" b="0" i="0" u="none" strike="noStrike" baseline="0"/>
              <a:t>40kW chargers</a:t>
            </a:r>
          </a:p>
          <a:p>
            <a:pPr indent="-228600">
              <a:lnSpc>
                <a:spcPct val="90000"/>
              </a:lnSpc>
              <a:spcAft>
                <a:spcPts val="600"/>
              </a:spcAft>
              <a:buFont typeface="Arial" panose="020B0604020202020204" pitchFamily="34" charset="0"/>
              <a:buChar char="•"/>
            </a:pPr>
            <a:endParaRPr lang="en-US"/>
          </a:p>
        </p:txBody>
      </p:sp>
      <p:sp>
        <p:nvSpPr>
          <p:cNvPr id="22" name="Rectangle 21">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25352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7895A40-19A4-42D6-9D30-DBC1E8002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2F429C4-ABC9-46FC-818A-B5429CDE4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270325" y="3369273"/>
            <a:ext cx="32004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CEF98E4-3709-4952-8F42-2305CCE34F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374475" y="1040470"/>
            <a:ext cx="6858003" cy="47770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F10BCCF5-D685-47FF-B675-647EAEB72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7914" y="857786"/>
            <a:ext cx="11067024" cy="5208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2B2009BD-7F26-49F3-BEFF-7AD7ED1CE2E0}"/>
              </a:ext>
            </a:extLst>
          </p:cNvPr>
          <p:cNvSpPr>
            <a:spLocks noGrp="1"/>
          </p:cNvSpPr>
          <p:nvPr>
            <p:ph type="title"/>
          </p:nvPr>
        </p:nvSpPr>
        <p:spPr>
          <a:xfrm>
            <a:off x="987689" y="3071183"/>
            <a:ext cx="9910296" cy="2590027"/>
          </a:xfrm>
        </p:spPr>
        <p:txBody>
          <a:bodyPr vert="horz" lIns="91440" tIns="45720" rIns="91440" bIns="45720" rtlCol="0" anchor="t">
            <a:normAutofit/>
          </a:bodyPr>
          <a:lstStyle/>
          <a:p>
            <a:r>
              <a:rPr lang="en-US" sz="8000" kern="1200" dirty="0">
                <a:solidFill>
                  <a:schemeClr val="tx1"/>
                </a:solidFill>
                <a:latin typeface="+mj-lt"/>
                <a:ea typeface="+mj-ea"/>
                <a:cs typeface="+mj-cs"/>
              </a:rPr>
              <a:t>Regional Transportation Hurdles and Bridges</a:t>
            </a:r>
          </a:p>
        </p:txBody>
      </p:sp>
      <p:sp>
        <p:nvSpPr>
          <p:cNvPr id="17" name="Rectangle 16">
            <a:extLst>
              <a:ext uri="{FF2B5EF4-FFF2-40B4-BE49-F238E27FC236}">
                <a16:creationId xmlns:a16="http://schemas.microsoft.com/office/drawing/2014/main" id="{B0EE8A42-107A-4D4C-8D56-BBAE95C7F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524009" y="3366125"/>
            <a:ext cx="32004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76757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itle 11">
            <a:extLst>
              <a:ext uri="{FF2B5EF4-FFF2-40B4-BE49-F238E27FC236}">
                <a16:creationId xmlns:a16="http://schemas.microsoft.com/office/drawing/2014/main" id="{0CDA337F-002A-4782-9165-6D49B02D98DD}"/>
              </a:ext>
            </a:extLst>
          </p:cNvPr>
          <p:cNvSpPr>
            <a:spLocks noGrp="1"/>
          </p:cNvSpPr>
          <p:nvPr>
            <p:ph type="title"/>
          </p:nvPr>
        </p:nvSpPr>
        <p:spPr>
          <a:xfrm>
            <a:off x="838200" y="1412488"/>
            <a:ext cx="2899189" cy="4363844"/>
          </a:xfrm>
        </p:spPr>
        <p:txBody>
          <a:bodyPr anchor="t">
            <a:normAutofit/>
          </a:bodyPr>
          <a:lstStyle/>
          <a:p>
            <a:r>
              <a:rPr lang="en-TT" sz="4000" dirty="0">
                <a:solidFill>
                  <a:srgbClr val="FFFFFF"/>
                </a:solidFill>
              </a:rPr>
              <a:t>Bridges and Hurdles </a:t>
            </a:r>
          </a:p>
        </p:txBody>
      </p:sp>
      <p:sp>
        <p:nvSpPr>
          <p:cNvPr id="13" name="Content Placeholder 12">
            <a:extLst>
              <a:ext uri="{FF2B5EF4-FFF2-40B4-BE49-F238E27FC236}">
                <a16:creationId xmlns:a16="http://schemas.microsoft.com/office/drawing/2014/main" id="{22F54A07-8D37-4351-A33B-1854C6217FB9}"/>
              </a:ext>
            </a:extLst>
          </p:cNvPr>
          <p:cNvSpPr>
            <a:spLocks noGrp="1"/>
          </p:cNvSpPr>
          <p:nvPr>
            <p:ph sz="half" idx="1"/>
          </p:nvPr>
        </p:nvSpPr>
        <p:spPr>
          <a:xfrm>
            <a:off x="4231540" y="177077"/>
            <a:ext cx="3654420" cy="4363844"/>
          </a:xfrm>
        </p:spPr>
        <p:txBody>
          <a:bodyPr>
            <a:noAutofit/>
          </a:bodyPr>
          <a:lstStyle/>
          <a:p>
            <a:r>
              <a:rPr lang="en-TT" sz="1800" dirty="0"/>
              <a:t>Absence of any automotive manufacturer in the region.</a:t>
            </a:r>
          </a:p>
          <a:p>
            <a:r>
              <a:rPr lang="en-TT" sz="1800" dirty="0"/>
              <a:t>Small markets have deterred vendors and their products and services incur higher cost. (pilot projects)</a:t>
            </a:r>
          </a:p>
          <a:p>
            <a:r>
              <a:rPr lang="en-TT" sz="1800" dirty="0"/>
              <a:t>Inefficient and unsafe Public Transportation.</a:t>
            </a:r>
          </a:p>
          <a:p>
            <a:r>
              <a:rPr lang="en-TT" sz="1800" dirty="0"/>
              <a:t>Upgrade and re-design of road networks.</a:t>
            </a:r>
          </a:p>
          <a:p>
            <a:r>
              <a:rPr lang="en-TT" sz="1800" dirty="0"/>
              <a:t>Lack of infrastructure that encourages non-motorized forms of transportation ( walking, biking, e-bikes etc)</a:t>
            </a:r>
          </a:p>
          <a:p>
            <a:r>
              <a:rPr lang="en-TT" sz="1800" dirty="0"/>
              <a:t>Absence of modern technology use in Public Transportation and Traffic Management.</a:t>
            </a:r>
          </a:p>
          <a:p>
            <a:r>
              <a:rPr lang="en-TT" sz="1800" dirty="0"/>
              <a:t>Un-coordinated and unregulated importation of used vehicles.</a:t>
            </a:r>
          </a:p>
          <a:p>
            <a:r>
              <a:rPr lang="en-TT" sz="1800" dirty="0"/>
              <a:t>Absence or inadequately enforced policies for the disposal of automotive waste and end of life vehicles. </a:t>
            </a:r>
          </a:p>
        </p:txBody>
      </p:sp>
      <p:cxnSp>
        <p:nvCxnSpPr>
          <p:cNvPr id="17" name="Straight Connector 2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Content Placeholder 13">
            <a:extLst>
              <a:ext uri="{FF2B5EF4-FFF2-40B4-BE49-F238E27FC236}">
                <a16:creationId xmlns:a16="http://schemas.microsoft.com/office/drawing/2014/main" id="{C287D7A6-A6FE-4097-B860-806A0558C988}"/>
              </a:ext>
            </a:extLst>
          </p:cNvPr>
          <p:cNvSpPr>
            <a:spLocks noGrp="1"/>
          </p:cNvSpPr>
          <p:nvPr>
            <p:ph sz="half" idx="2"/>
          </p:nvPr>
        </p:nvSpPr>
        <p:spPr>
          <a:xfrm>
            <a:off x="8373784" y="227693"/>
            <a:ext cx="3197701" cy="4363844"/>
          </a:xfrm>
        </p:spPr>
        <p:txBody>
          <a:bodyPr>
            <a:normAutofit fontScale="92500" lnSpcReduction="20000"/>
          </a:bodyPr>
          <a:lstStyle/>
          <a:p>
            <a:r>
              <a:rPr lang="en-TT" sz="1900" dirty="0"/>
              <a:t>Technical component labour force with experience in engineering and manufacturing.</a:t>
            </a:r>
          </a:p>
          <a:p>
            <a:r>
              <a:rPr lang="en-TT" sz="1900" dirty="0"/>
              <a:t>Network of certified and uncertified auto-technicians.</a:t>
            </a:r>
          </a:p>
          <a:p>
            <a:r>
              <a:rPr lang="en-TT" sz="1900" dirty="0"/>
              <a:t> Abundant Renewable Energy Resource.</a:t>
            </a:r>
          </a:p>
          <a:p>
            <a:r>
              <a:rPr lang="en-TT" sz="1900" dirty="0"/>
              <a:t>A National and Regional focus on ICT.</a:t>
            </a:r>
          </a:p>
          <a:p>
            <a:r>
              <a:rPr lang="en-TT" sz="1900" dirty="0"/>
              <a:t>Mature and successful regional co-ordinating entity – CARICOM.</a:t>
            </a:r>
          </a:p>
          <a:p>
            <a:r>
              <a:rPr lang="en-TT" sz="1900" dirty="0"/>
              <a:t>A focus on Small and Medium-Sized enterprises (SMEs)</a:t>
            </a:r>
          </a:p>
          <a:p>
            <a:r>
              <a:rPr lang="en-TT" sz="1900" dirty="0"/>
              <a:t>A focus on eco-tourism</a:t>
            </a:r>
          </a:p>
          <a:p>
            <a:pPr marL="0" indent="0">
              <a:buNone/>
            </a:pPr>
            <a:endParaRPr lang="en-TT" sz="2000" dirty="0"/>
          </a:p>
        </p:txBody>
      </p:sp>
    </p:spTree>
    <p:extLst>
      <p:ext uri="{BB962C8B-B14F-4D97-AF65-F5344CB8AC3E}">
        <p14:creationId xmlns:p14="http://schemas.microsoft.com/office/powerpoint/2010/main" val="908213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DAE65-BBD9-4998-9F57-CB4B1994CC12}"/>
              </a:ext>
            </a:extLst>
          </p:cNvPr>
          <p:cNvSpPr>
            <a:spLocks noGrp="1"/>
          </p:cNvSpPr>
          <p:nvPr>
            <p:ph type="title"/>
          </p:nvPr>
        </p:nvSpPr>
        <p:spPr>
          <a:xfrm>
            <a:off x="1631504" y="1"/>
            <a:ext cx="7886700" cy="1325563"/>
          </a:xfrm>
        </p:spPr>
        <p:txBody>
          <a:bodyPr/>
          <a:lstStyle/>
          <a:p>
            <a:r>
              <a:rPr lang="en-TT" dirty="0">
                <a:solidFill>
                  <a:schemeClr val="accent2"/>
                </a:solidFill>
              </a:rPr>
              <a:t>Sustainable Transportation</a:t>
            </a:r>
          </a:p>
        </p:txBody>
      </p:sp>
      <p:graphicFrame>
        <p:nvGraphicFramePr>
          <p:cNvPr id="4" name="Content Placeholder 3">
            <a:extLst>
              <a:ext uri="{FF2B5EF4-FFF2-40B4-BE49-F238E27FC236}">
                <a16:creationId xmlns:a16="http://schemas.microsoft.com/office/drawing/2014/main" id="{71016EFC-8CCB-4881-8C9B-F64EB3802D3F}"/>
              </a:ext>
            </a:extLst>
          </p:cNvPr>
          <p:cNvGraphicFramePr>
            <a:graphicFrameLocks noGrp="1"/>
          </p:cNvGraphicFramePr>
          <p:nvPr>
            <p:ph idx="1"/>
            <p:extLst>
              <p:ext uri="{D42A27DB-BD31-4B8C-83A1-F6EECF244321}">
                <p14:modId xmlns:p14="http://schemas.microsoft.com/office/powerpoint/2010/main" val="2208041189"/>
              </p:ext>
            </p:extLst>
          </p:nvPr>
        </p:nvGraphicFramePr>
        <p:xfrm>
          <a:off x="0" y="1844824"/>
          <a:ext cx="6751661" cy="41044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a:extLst>
              <a:ext uri="{FF2B5EF4-FFF2-40B4-BE49-F238E27FC236}">
                <a16:creationId xmlns:a16="http://schemas.microsoft.com/office/drawing/2014/main" id="{45351CB6-CA0F-446F-AB09-76A6535E676D}"/>
              </a:ext>
            </a:extLst>
          </p:cNvPr>
          <p:cNvGraphicFramePr/>
          <p:nvPr>
            <p:extLst>
              <p:ext uri="{D42A27DB-BD31-4B8C-83A1-F6EECF244321}">
                <p14:modId xmlns:p14="http://schemas.microsoft.com/office/powerpoint/2010/main" val="2195251151"/>
              </p:ext>
            </p:extLst>
          </p:nvPr>
        </p:nvGraphicFramePr>
        <p:xfrm>
          <a:off x="5486400" y="1628799"/>
          <a:ext cx="6338048" cy="498715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9492796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13CCF89-B057-42F1-A0B6-0F8C516BB3F1}"/>
              </a:ext>
            </a:extLst>
          </p:cNvPr>
          <p:cNvPicPr>
            <a:picLocks noChangeAspect="1"/>
          </p:cNvPicPr>
          <p:nvPr/>
        </p:nvPicPr>
        <p:blipFill rotWithShape="1">
          <a:blip r:embed="rId3"/>
          <a:srcRect t="22104" b="21646"/>
          <a:stretch/>
        </p:blipFill>
        <p:spPr>
          <a:xfrm>
            <a:off x="20" y="10"/>
            <a:ext cx="12191980" cy="6857990"/>
          </a:xfrm>
          <a:prstGeom prst="rect">
            <a:avLst/>
          </a:prstGeom>
        </p:spPr>
      </p:pic>
      <p:sp>
        <p:nvSpPr>
          <p:cNvPr id="21" name="Rectangle 20">
            <a:extLst>
              <a:ext uri="{FF2B5EF4-FFF2-40B4-BE49-F238E27FC236}">
                <a16:creationId xmlns:a16="http://schemas.microsoft.com/office/drawing/2014/main" id="{ED49FE6D-E54D-4A15-9572-966ED42F8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51489"/>
            <a:ext cx="12192000" cy="2077327"/>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2AD69FBA-2CFB-4E11-839A-4A2EB6AF8156}"/>
              </a:ext>
            </a:extLst>
          </p:cNvPr>
          <p:cNvSpPr>
            <a:spLocks noGrp="1"/>
          </p:cNvSpPr>
          <p:nvPr>
            <p:ph type="ctrTitle"/>
          </p:nvPr>
        </p:nvSpPr>
        <p:spPr>
          <a:xfrm>
            <a:off x="630688" y="4337523"/>
            <a:ext cx="10918056" cy="1327380"/>
          </a:xfrm>
        </p:spPr>
        <p:txBody>
          <a:bodyPr>
            <a:normAutofit/>
          </a:bodyPr>
          <a:lstStyle/>
          <a:p>
            <a:r>
              <a:rPr lang="en-TT" dirty="0"/>
              <a:t>Thank you for Listening</a:t>
            </a:r>
          </a:p>
        </p:txBody>
      </p:sp>
      <p:cxnSp>
        <p:nvCxnSpPr>
          <p:cNvPr id="23" name="Straight Connector 22">
            <a:extLst>
              <a:ext uri="{FF2B5EF4-FFF2-40B4-BE49-F238E27FC236}">
                <a16:creationId xmlns:a16="http://schemas.microsoft.com/office/drawing/2014/main" id="{EAFC8083-BBFA-464C-A805-4E844F66B2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4149692"/>
            <a:ext cx="12188824" cy="0"/>
          </a:xfrm>
          <a:prstGeom prst="line">
            <a:avLst/>
          </a:prstGeom>
          <a:ln w="50800">
            <a:solidFill>
              <a:schemeClr val="bg1">
                <a:alpha val="93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7DF9911-4A37-4096-BE25-0CCCFECBF6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5711486"/>
            <a:ext cx="2743200"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C752BC6-CDD2-4020-8DCF-B5E813CD3A5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6426067"/>
            <a:ext cx="12188824" cy="0"/>
          </a:xfrm>
          <a:prstGeom prst="line">
            <a:avLst/>
          </a:prstGeom>
          <a:ln w="50800">
            <a:solidFill>
              <a:schemeClr val="bg1">
                <a:alpha val="93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89FD026F-F74A-4BA2-BCA8-C40513D00BEC}"/>
              </a:ext>
            </a:extLst>
          </p:cNvPr>
          <p:cNvSpPr txBox="1"/>
          <p:nvPr/>
        </p:nvSpPr>
        <p:spPr>
          <a:xfrm>
            <a:off x="4849832" y="5835485"/>
            <a:ext cx="2592120" cy="369332"/>
          </a:xfrm>
          <a:prstGeom prst="rect">
            <a:avLst/>
          </a:prstGeom>
          <a:noFill/>
        </p:spPr>
        <p:txBody>
          <a:bodyPr wrap="none" rtlCol="0">
            <a:spAutoFit/>
          </a:bodyPr>
          <a:lstStyle/>
          <a:p>
            <a:r>
              <a:rPr lang="en-TT" dirty="0"/>
              <a:t>curtis.boodoo@utt.edu.tt</a:t>
            </a:r>
          </a:p>
        </p:txBody>
      </p:sp>
    </p:spTree>
    <p:extLst>
      <p:ext uri="{BB962C8B-B14F-4D97-AF65-F5344CB8AC3E}">
        <p14:creationId xmlns:p14="http://schemas.microsoft.com/office/powerpoint/2010/main" val="16422644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oking 16x9">
  <a:themeElements>
    <a:clrScheme name="Cooking_16x9">
      <a:dk1>
        <a:srgbClr val="000000"/>
      </a:dk1>
      <a:lt1>
        <a:sysClr val="window" lastClr="FFFFFF"/>
      </a:lt1>
      <a:dk2>
        <a:srgbClr val="7F7F7F"/>
      </a:dk2>
      <a:lt2>
        <a:srgbClr val="E6E6E6"/>
      </a:lt2>
      <a:accent1>
        <a:srgbClr val="89C01C"/>
      </a:accent1>
      <a:accent2>
        <a:srgbClr val="FCB22C"/>
      </a:accent2>
      <a:accent3>
        <a:srgbClr val="FE750E"/>
      </a:accent3>
      <a:accent4>
        <a:srgbClr val="F23610"/>
      </a:accent4>
      <a:accent5>
        <a:srgbClr val="7C283A"/>
      </a:accent5>
      <a:accent6>
        <a:srgbClr val="3E7520"/>
      </a:accent6>
      <a:hlink>
        <a:srgbClr val="89C01C"/>
      </a:hlink>
      <a:folHlink>
        <a:srgbClr val="A6A6A6"/>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1Subtle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gradFill rotWithShape="1">
          <a:gsLst>
            <a:gs pos="0">
              <a:schemeClr val="phClr">
                <a:tint val="50000"/>
                <a:satMod val="180000"/>
              </a:schemeClr>
            </a:gs>
            <a:gs pos="100000">
              <a:schemeClr val="phClr">
                <a:shade val="45000"/>
                <a:satMod val="120000"/>
              </a:schemeClr>
            </a:gs>
          </a:gsLst>
          <a:path path="circle">
            <a:fillToRect l="180000" t="50000" b="50000"/>
          </a:path>
        </a:gradFill>
      </a:bgFillStyleLst>
    </a:fmtScheme>
  </a:themeElements>
  <a:objectDefaults/>
  <a:extraClrSchemeLst/>
  <a:extLst>
    <a:ext uri="{05A4C25C-085E-4340-85A3-A5531E510DB2}">
      <thm15:themeFamily xmlns:thm15="http://schemas.microsoft.com/office/thememl/2012/main" name="Fresh food presentation (widescreen).potx" id="{63DD3034-9CB5-4B6F-BCA0-530A5E267AB2}" vid="{9783A5E3-1DF2-4F3C-8902-0C2EB8A188D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EF0168E98A089F479FD8BD41F36E70CC" ma:contentTypeVersion="12" ma:contentTypeDescription="Crear nuevo documento." ma:contentTypeScope="" ma:versionID="77078e60cacc6246fae5bd71ea9a4620">
  <xsd:schema xmlns:xsd="http://www.w3.org/2001/XMLSchema" xmlns:xs="http://www.w3.org/2001/XMLSchema" xmlns:p="http://schemas.microsoft.com/office/2006/metadata/properties" xmlns:ns2="547624fc-f4da-47ef-9802-3fc6ab3ce3fb" xmlns:ns3="2bc4e9af-2ec3-4b10-93eb-ef26b2d83d03" targetNamespace="http://schemas.microsoft.com/office/2006/metadata/properties" ma:root="true" ma:fieldsID="6bb00ccaedf4a8b42114556eee4acaab" ns2:_="" ns3:_="">
    <xsd:import namespace="547624fc-f4da-47ef-9802-3fc6ab3ce3fb"/>
    <xsd:import namespace="2bc4e9af-2ec3-4b10-93eb-ef26b2d83d0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7624fc-f4da-47ef-9802-3fc6ab3ce3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bc4e9af-2ec3-4b10-93eb-ef26b2d83d03" elementFormDefault="qualified">
    <xsd:import namespace="http://schemas.microsoft.com/office/2006/documentManagement/types"/>
    <xsd:import namespace="http://schemas.microsoft.com/office/infopath/2007/PartnerControls"/>
    <xsd:element name="SharedWithUsers" ma:index="17"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Detalles de uso compartido"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6FF9366-4505-4E62-8B6F-681116B43037}"/>
</file>

<file path=customXml/itemProps2.xml><?xml version="1.0" encoding="utf-8"?>
<ds:datastoreItem xmlns:ds="http://schemas.openxmlformats.org/officeDocument/2006/customXml" ds:itemID="{5DD49264-6E8C-406E-828A-D00CAE76E90D}"/>
</file>

<file path=customXml/itemProps3.xml><?xml version="1.0" encoding="utf-8"?>
<ds:datastoreItem xmlns:ds="http://schemas.openxmlformats.org/officeDocument/2006/customXml" ds:itemID="{2D78F8F9-3743-4ADE-86EE-B48A5FE47DB9}"/>
</file>

<file path=docProps/app.xml><?xml version="1.0" encoding="utf-8"?>
<Properties xmlns="http://schemas.openxmlformats.org/officeDocument/2006/extended-properties" xmlns:vt="http://schemas.openxmlformats.org/officeDocument/2006/docPropsVTypes">
  <Template/>
  <TotalTime>2057</TotalTime>
  <Words>2796</Words>
  <Application>Microsoft Office PowerPoint</Application>
  <PresentationFormat>Widescreen</PresentationFormat>
  <Paragraphs>425</Paragraphs>
  <Slides>35</Slides>
  <Notes>32</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35</vt:i4>
      </vt:variant>
    </vt:vector>
  </HeadingPairs>
  <TitlesOfParts>
    <vt:vector size="45" baseType="lpstr">
      <vt:lpstr>Arial</vt:lpstr>
      <vt:lpstr>Calibri</vt:lpstr>
      <vt:lpstr>Calibri Light</vt:lpstr>
      <vt:lpstr>Constantia</vt:lpstr>
      <vt:lpstr>InterstateCondensed-Regular</vt:lpstr>
      <vt:lpstr>Raleway</vt:lpstr>
      <vt:lpstr>Ruda</vt:lpstr>
      <vt:lpstr>Wingdings</vt:lpstr>
      <vt:lpstr>Office Theme</vt:lpstr>
      <vt:lpstr>Cooking 16x9</vt:lpstr>
      <vt:lpstr>Electric Mobility in CARICOM  </vt:lpstr>
      <vt:lpstr>PowerPoint Presentation</vt:lpstr>
      <vt:lpstr>PowerPoint Presentation</vt:lpstr>
      <vt:lpstr>Opportunities - Liquid Transportation Fuel Usage </vt:lpstr>
      <vt:lpstr>Opportunities - Electricity vs Gasoline Cost </vt:lpstr>
      <vt:lpstr>PowerPoint Presentation</vt:lpstr>
      <vt:lpstr>Clean Transportation Policies in CARICOM</vt:lpstr>
      <vt:lpstr>CARICOM Energy Policy 2013 – Energy use for Transportation</vt:lpstr>
      <vt:lpstr>C-SERMS 2015 : Transportation sector </vt:lpstr>
      <vt:lpstr>NDC Commitments for CARICOM Nations</vt:lpstr>
      <vt:lpstr>NDC Commitments for CARICOM Nations – cont’d</vt:lpstr>
      <vt:lpstr>The Need for a Regional Policy </vt:lpstr>
      <vt:lpstr>Electric Vehicle Work Group (EVWG)</vt:lpstr>
      <vt:lpstr>Electric Mobility Workshop (ELMo lab and Technology Expo – June 2018 Barbados.</vt:lpstr>
      <vt:lpstr>ELMo lab and Technology Expo - cont’d</vt:lpstr>
      <vt:lpstr>Regional Electric Vehicle Strategy (REVS)  </vt:lpstr>
      <vt:lpstr>REVS</vt:lpstr>
      <vt:lpstr>Capacity Development and Awareness </vt:lpstr>
      <vt:lpstr>2020</vt:lpstr>
      <vt:lpstr>Innovative Ecosystems</vt:lpstr>
      <vt:lpstr>Innovative Models –  The Mobility Utility</vt:lpstr>
      <vt:lpstr>Innovative Models –  The EV White Label</vt:lpstr>
      <vt:lpstr>Case Study - Barbados </vt:lpstr>
      <vt:lpstr>PowerPoint Presentation</vt:lpstr>
      <vt:lpstr>Challenge Electric Vehicles can Overload Equipment on Distribution Network </vt:lpstr>
      <vt:lpstr>Solutions to Mitigate Impact on the Grid related to Electric Vehicle Uptake</vt:lpstr>
      <vt:lpstr>Public Transportation</vt:lpstr>
      <vt:lpstr>Ingredients for Success– Barbados </vt:lpstr>
      <vt:lpstr>Emerging Technologies</vt:lpstr>
      <vt:lpstr>Indigenous Maritime Transportation</vt:lpstr>
      <vt:lpstr>V2G - Bus2Grid project</vt:lpstr>
      <vt:lpstr>Regional Transportation Hurdles and Bridges</vt:lpstr>
      <vt:lpstr>Bridges and Hurdles </vt:lpstr>
      <vt:lpstr>Sustainable Transportation</vt:lpstr>
      <vt:lpstr>Thank you for Listening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the REVS</dc:title>
  <dc:creator>curtis Boodoo</dc:creator>
  <cp:lastModifiedBy>curtis Boodoo</cp:lastModifiedBy>
  <cp:revision>130</cp:revision>
  <cp:lastPrinted>2021-02-03T01:23:31Z</cp:lastPrinted>
  <dcterms:created xsi:type="dcterms:W3CDTF">2020-06-13T00:01:36Z</dcterms:created>
  <dcterms:modified xsi:type="dcterms:W3CDTF">2021-02-08T00:49:05Z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0x010100EF0168E98A089F479FD8BD41F36E70CC</vt:lpwstr>
  </property>
</Properties>
</file>