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  <p:sldMasterId id="2147483687" r:id="rId3"/>
    <p:sldMasterId id="2147483700" r:id="rId4"/>
    <p:sldMasterId id="2147483714" r:id="rId5"/>
  </p:sldMasterIdLst>
  <p:notesMasterIdLst>
    <p:notesMasterId r:id="rId46"/>
  </p:notesMasterIdLst>
  <p:handoutMasterIdLst>
    <p:handoutMasterId r:id="rId47"/>
  </p:handoutMasterIdLst>
  <p:sldIdLst>
    <p:sldId id="256" r:id="rId6"/>
    <p:sldId id="257" r:id="rId7"/>
    <p:sldId id="305" r:id="rId8"/>
    <p:sldId id="393" r:id="rId9"/>
    <p:sldId id="394" r:id="rId10"/>
    <p:sldId id="395" r:id="rId11"/>
    <p:sldId id="413" r:id="rId12"/>
    <p:sldId id="430" r:id="rId13"/>
    <p:sldId id="353" r:id="rId14"/>
    <p:sldId id="396" r:id="rId15"/>
    <p:sldId id="405" r:id="rId16"/>
    <p:sldId id="403" r:id="rId17"/>
    <p:sldId id="404" r:id="rId18"/>
    <p:sldId id="258" r:id="rId19"/>
    <p:sldId id="408" r:id="rId20"/>
    <p:sldId id="414" r:id="rId21"/>
    <p:sldId id="409" r:id="rId22"/>
    <p:sldId id="260" r:id="rId23"/>
    <p:sldId id="410" r:id="rId24"/>
    <p:sldId id="261" r:id="rId25"/>
    <p:sldId id="411" r:id="rId26"/>
    <p:sldId id="262" r:id="rId27"/>
    <p:sldId id="412" r:id="rId28"/>
    <p:sldId id="422" r:id="rId29"/>
    <p:sldId id="423" r:id="rId30"/>
    <p:sldId id="424" r:id="rId31"/>
    <p:sldId id="425" r:id="rId32"/>
    <p:sldId id="426" r:id="rId33"/>
    <p:sldId id="427" r:id="rId34"/>
    <p:sldId id="428" r:id="rId35"/>
    <p:sldId id="415" r:id="rId36"/>
    <p:sldId id="416" r:id="rId37"/>
    <p:sldId id="417" r:id="rId38"/>
    <p:sldId id="418" r:id="rId39"/>
    <p:sldId id="419" r:id="rId40"/>
    <p:sldId id="420" r:id="rId41"/>
    <p:sldId id="421" r:id="rId42"/>
    <p:sldId id="263" r:id="rId43"/>
    <p:sldId id="264" r:id="rId44"/>
    <p:sldId id="429" r:id="rId4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  <a:srgbClr val="DAE3F3"/>
    <a:srgbClr val="F2F2F2"/>
    <a:srgbClr val="000000"/>
    <a:srgbClr val="DCE8F5"/>
    <a:srgbClr val="CFDFED"/>
    <a:srgbClr val="4B88C0"/>
    <a:srgbClr val="DBDBDB"/>
    <a:srgbClr val="D9E2F3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249" autoAdjust="0"/>
  </p:normalViewPr>
  <p:slideViewPr>
    <p:cSldViewPr snapToGrid="0">
      <p:cViewPr varScale="1">
        <p:scale>
          <a:sx n="65" d="100"/>
          <a:sy n="65" d="100"/>
        </p:scale>
        <p:origin x="8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A29B92C-F099-41EC-91E9-BD8FD64FE7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F7D19D-056C-44DE-8C8A-3685DE5F04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C8044-532A-4AD2-9942-E6C210F4D1D5}" type="datetimeFigureOut">
              <a:rPr lang="es-AR" smtClean="0"/>
              <a:t>7/6/2022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C9FE1A-7E69-432A-816D-E3DEF026AF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DB6C85-7011-4253-BEC1-0414FDCAC6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AE27D-AB6B-49AB-989C-FC9AE82A58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13531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A93F0-C8DD-46B1-AFB3-E800129F9B41}" type="datetimeFigureOut">
              <a:rPr lang="es-AR" smtClean="0"/>
              <a:t>7/6/2022</a:t>
            </a:fld>
            <a:endParaRPr lang="es-A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84E5C-67D0-4BAE-8920-CB7CAF48C37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378426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347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3207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0C1C-167A-4E6D-A091-660D7C8D76B6}" type="datetime1">
              <a:rPr lang="es-AR" smtClean="0"/>
              <a:t>7/6/2022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3037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4C51-552F-4B58-AFD5-3A9086AAF974}" type="datetime1">
              <a:rPr lang="es-AR" smtClean="0"/>
              <a:t>7/6/2022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7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37BED-85C5-4625-9F35-8A72972131A9}" type="datetime1">
              <a:rPr lang="es-AR" smtClean="0"/>
              <a:t>7/6/2022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429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79E7-B317-4508-B5B0-7A6A693E4924}" type="datetime1">
              <a:rPr lang="es-AR" smtClean="0"/>
              <a:t>7/6/2022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2500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D8E9-46E2-4F41-9661-78AC04B122B5}" type="datetime1">
              <a:rPr lang="es-AR" smtClean="0"/>
              <a:t>7/6/2022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10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1B133-82B7-4BDF-A89C-CB58087BFC2F}" type="datetime1">
              <a:rPr lang="es-AR" smtClean="0"/>
              <a:t>7/6/2022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8191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CA2B-A51D-4CA6-B229-434CA7E3FFE6}" type="datetime1">
              <a:rPr lang="es-AR" smtClean="0"/>
              <a:t>7/6/2022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979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5A875-4DC9-4F9B-9D82-CCA94622D315}" type="datetime1">
              <a:rPr lang="es-AR" smtClean="0"/>
              <a:t>7/6/2022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334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B5CE2-7932-4376-AEBB-559E74A934E4}" type="datetime1">
              <a:rPr lang="es-AR" smtClean="0"/>
              <a:t>7/6/2022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65738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4EFFF-ECDC-48AA-A283-0C987C8CFB34}" type="datetime1">
              <a:rPr lang="es-AR" smtClean="0"/>
              <a:t>7/6/2022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030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4C9B-EC07-4C79-8739-04D1DD7D200E}" type="datetime1">
              <a:rPr lang="es-AR" smtClean="0"/>
              <a:t>7/6/2022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8997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659"/>
            <a:ext cx="12192000" cy="763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9" name="Conector recto 8"/>
          <p:cNvCxnSpPr/>
          <p:nvPr userDrawn="1"/>
        </p:nvCxnSpPr>
        <p:spPr>
          <a:xfrm>
            <a:off x="11724102" y="6450908"/>
            <a:ext cx="0" cy="251325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3 Marcador de número de diapositiva"/>
          <p:cNvSpPr txBox="1">
            <a:spLocks/>
          </p:cNvSpPr>
          <p:nvPr userDrawn="1"/>
        </p:nvSpPr>
        <p:spPr>
          <a:xfrm>
            <a:off x="11763933" y="6450400"/>
            <a:ext cx="430511" cy="252341"/>
          </a:xfrm>
          <a:prstGeom prst="rect">
            <a:avLst/>
          </a:prstGeom>
        </p:spPr>
        <p:txBody>
          <a:bodyPr lIns="72000" tIns="36000" rIns="72000" bIns="36000" anchor="ctr"/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fld id="{356E4062-BF66-8340-80A6-534BD1CE0BE0}" type="slidenum">
              <a:rPr lang="es-AR" sz="1000" b="0" i="0" smtClean="0">
                <a:solidFill>
                  <a:srgbClr val="404040"/>
                </a:solidFill>
                <a:latin typeface="Raleway" charset="0"/>
                <a:ea typeface="Raleway" charset="0"/>
                <a:cs typeface="Raleway" charset="0"/>
              </a:rPr>
              <a:pPr algn="l">
                <a:defRPr/>
              </a:pPr>
              <a:t>‹Nº›</a:t>
            </a:fld>
            <a:endParaRPr lang="es-AR" sz="1000" b="0" i="0" dirty="0">
              <a:solidFill>
                <a:srgbClr val="404040"/>
              </a:solidFill>
              <a:latin typeface="Raleway" charset="0"/>
              <a:ea typeface="Raleway" charset="0"/>
              <a:cs typeface="Ralewa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432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ior 2">
  <p:cSld name="Interior 2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/>
          <p:nvPr/>
        </p:nvSpPr>
        <p:spPr>
          <a:xfrm>
            <a:off x="0" y="-659"/>
            <a:ext cx="12192000" cy="763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23;p14"/>
          <p:cNvCxnSpPr/>
          <p:nvPr/>
        </p:nvCxnSpPr>
        <p:spPr>
          <a:xfrm>
            <a:off x="11724102" y="6450908"/>
            <a:ext cx="0" cy="251325"/>
          </a:xfrm>
          <a:prstGeom prst="straightConnector1">
            <a:avLst/>
          </a:prstGeom>
          <a:noFill/>
          <a:ln w="127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24;p14"/>
          <p:cNvSpPr txBox="1"/>
          <p:nvPr/>
        </p:nvSpPr>
        <p:spPr>
          <a:xfrm>
            <a:off x="11763933" y="6450400"/>
            <a:ext cx="430511" cy="252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36000" rIns="72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z="1000" b="0" i="0" u="none" strike="noStrike" cap="none">
                <a:solidFill>
                  <a:srgbClr val="404040"/>
                </a:solidFill>
                <a:latin typeface="Raleway"/>
                <a:ea typeface="Raleway"/>
                <a:cs typeface="Raleway"/>
                <a:sym typeface="Raleway"/>
              </a:rPr>
              <a:t>‹Nº›</a:t>
            </a:fld>
            <a:endParaRPr sz="1000" b="0" i="0" u="none" strike="noStrike" cap="none">
              <a:solidFill>
                <a:srgbClr val="4040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473228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5530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4880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414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0237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560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073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1697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2877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6539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6405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85345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ior 2">
  <p:cSld name="Interior 2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/>
          <p:nvPr/>
        </p:nvSpPr>
        <p:spPr>
          <a:xfrm>
            <a:off x="0" y="-659"/>
            <a:ext cx="12192000" cy="763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" name="Google Shape;96;p13"/>
          <p:cNvCxnSpPr/>
          <p:nvPr/>
        </p:nvCxnSpPr>
        <p:spPr>
          <a:xfrm>
            <a:off x="11724102" y="6450908"/>
            <a:ext cx="0" cy="251325"/>
          </a:xfrm>
          <a:prstGeom prst="straightConnector1">
            <a:avLst/>
          </a:prstGeom>
          <a:noFill/>
          <a:ln w="127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7" name="Google Shape;97;p13"/>
          <p:cNvSpPr txBox="1"/>
          <p:nvPr/>
        </p:nvSpPr>
        <p:spPr>
          <a:xfrm>
            <a:off x="11763933" y="6450400"/>
            <a:ext cx="430511" cy="252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36000" rIns="72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z="1000" b="0" i="0" u="none" strike="noStrike" cap="none">
                <a:solidFill>
                  <a:srgbClr val="404040"/>
                </a:solidFill>
                <a:latin typeface="Raleway"/>
                <a:ea typeface="Raleway"/>
                <a:cs typeface="Raleway"/>
                <a:sym typeface="Raleway"/>
              </a:rPr>
              <a:t>‹Nº›</a:t>
            </a:fld>
            <a:endParaRPr sz="1000" b="0" i="0" u="none" strike="noStrike" cap="none">
              <a:solidFill>
                <a:srgbClr val="4040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2279923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0418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26031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60570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83286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8" name="Google Shape;128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38375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82375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77466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4" name="Google Shape;144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5" name="Google Shape;14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86851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2" name="Google Shape;15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0771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95127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16180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17946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ior 2">
  <p:cSld name="Interior 2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/>
          <p:nvPr/>
        </p:nvSpPr>
        <p:spPr>
          <a:xfrm>
            <a:off x="0" y="-659"/>
            <a:ext cx="12192000" cy="763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23;p14"/>
          <p:cNvCxnSpPr/>
          <p:nvPr/>
        </p:nvCxnSpPr>
        <p:spPr>
          <a:xfrm>
            <a:off x="11724102" y="6450908"/>
            <a:ext cx="0" cy="251325"/>
          </a:xfrm>
          <a:prstGeom prst="straightConnector1">
            <a:avLst/>
          </a:prstGeom>
          <a:noFill/>
          <a:ln w="127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24;p14"/>
          <p:cNvSpPr txBox="1"/>
          <p:nvPr/>
        </p:nvSpPr>
        <p:spPr>
          <a:xfrm>
            <a:off x="11763933" y="6450400"/>
            <a:ext cx="430511" cy="252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36000" rIns="72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z="1000" b="0" i="0" u="none" strike="noStrike" cap="none">
                <a:solidFill>
                  <a:srgbClr val="404040"/>
                </a:solidFill>
                <a:latin typeface="Raleway"/>
                <a:ea typeface="Raleway"/>
                <a:cs typeface="Raleway"/>
                <a:sym typeface="Raleway"/>
              </a:rPr>
              <a:t>‹Nº›</a:t>
            </a:fld>
            <a:endParaRPr sz="1000" b="0" i="0" u="none" strike="noStrike" cap="none">
              <a:solidFill>
                <a:srgbClr val="4040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9045641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68720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7406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06117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02778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57176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7309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58204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1529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97710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09456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5037592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4817354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762000"/>
          </a:xfrm>
          <a:custGeom>
            <a:avLst/>
            <a:gdLst/>
            <a:ahLst/>
            <a:cxnLst/>
            <a:rect l="l" t="t" r="r" b="b"/>
            <a:pathLst>
              <a:path w="12192000" h="762000">
                <a:moveTo>
                  <a:pt x="12192000" y="0"/>
                </a:moveTo>
                <a:lnTo>
                  <a:pt x="0" y="0"/>
                </a:lnTo>
                <a:lnTo>
                  <a:pt x="0" y="762000"/>
                </a:lnTo>
                <a:lnTo>
                  <a:pt x="12192000" y="762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5971734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9822692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420428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A39FB-174B-4C85-97FC-146E561B0368}" type="datetime1">
              <a:rPr lang="es-AR" smtClean="0"/>
              <a:t>7/6/2022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4EADB-BB32-4363-AC18-8312728C0BF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274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92578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71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50653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04637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762000"/>
          </a:xfrm>
          <a:custGeom>
            <a:avLst/>
            <a:gdLst/>
            <a:ahLst/>
            <a:cxnLst/>
            <a:rect l="l" t="t" r="r" b="b"/>
            <a:pathLst>
              <a:path w="12192000" h="762000">
                <a:moveTo>
                  <a:pt x="12192000" y="0"/>
                </a:moveTo>
                <a:lnTo>
                  <a:pt x="0" y="0"/>
                </a:lnTo>
                <a:lnTo>
                  <a:pt x="0" y="762000"/>
                </a:lnTo>
                <a:lnTo>
                  <a:pt x="12192000" y="762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724131" y="6451091"/>
            <a:ext cx="0" cy="251460"/>
          </a:xfrm>
          <a:custGeom>
            <a:avLst/>
            <a:gdLst/>
            <a:ahLst/>
            <a:cxnLst/>
            <a:rect l="l" t="t" r="r" b="b"/>
            <a:pathLst>
              <a:path h="251459">
                <a:moveTo>
                  <a:pt x="0" y="0"/>
                </a:moveTo>
                <a:lnTo>
                  <a:pt x="0" y="251320"/>
                </a:lnTo>
              </a:path>
            </a:pathLst>
          </a:custGeom>
          <a:ln w="1270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6905" y="124460"/>
            <a:ext cx="11518188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99443" y="6493661"/>
            <a:ext cx="223520" cy="172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64133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5" Type="http://schemas.openxmlformats.org/officeDocument/2006/relationships/hyperlink" Target="mailto:alvarezdaniel9@gmail.co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"/>
          <p:cNvSpPr/>
          <p:nvPr/>
        </p:nvSpPr>
        <p:spPr>
          <a:xfrm>
            <a:off x="457200" y="2921830"/>
            <a:ext cx="11277600" cy="101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MX" sz="28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¿Como Adaptar la Infraestructura del Transporte Para Enfrentar el Cambio Climático?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"/>
          <p:cNvSpPr txBox="1"/>
          <p:nvPr/>
        </p:nvSpPr>
        <p:spPr>
          <a:xfrm>
            <a:off x="811096" y="5226613"/>
            <a:ext cx="10569808" cy="1223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s-AR" sz="14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AR" sz="20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Daniel Alvarez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AR" sz="16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Junio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2022</a:t>
            </a:r>
          </a:p>
        </p:txBody>
      </p:sp>
      <p:pic>
        <p:nvPicPr>
          <p:cNvPr id="1028" name="Picture 4" descr="Sobre Nosotros – Iniciativa de Transparencia Climática">
            <a:extLst>
              <a:ext uri="{FF2B5EF4-FFF2-40B4-BE49-F238E27FC236}">
                <a16:creationId xmlns:a16="http://schemas.microsoft.com/office/drawing/2014/main" id="{B955874D-7199-171E-9D28-73BE885BF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354" y="212162"/>
            <a:ext cx="36385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CANTES – MOVE">
            <a:extLst>
              <a:ext uri="{FF2B5EF4-FFF2-40B4-BE49-F238E27FC236}">
                <a16:creationId xmlns:a16="http://schemas.microsoft.com/office/drawing/2014/main" id="{3A66B450-25CB-18B7-BD20-E24C2B564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2162"/>
            <a:ext cx="32194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159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"/>
          <p:cNvSpPr/>
          <p:nvPr/>
        </p:nvSpPr>
        <p:spPr>
          <a:xfrm>
            <a:off x="332786" y="995774"/>
            <a:ext cx="11501707" cy="140162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75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2"/>
          <p:cNvCxnSpPr/>
          <p:nvPr/>
        </p:nvCxnSpPr>
        <p:spPr>
          <a:xfrm>
            <a:off x="333421" y="983148"/>
            <a:ext cx="11487740" cy="0"/>
          </a:xfrm>
          <a:prstGeom prst="straightConnector1">
            <a:avLst/>
          </a:prstGeom>
          <a:noFill/>
          <a:ln w="28575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1" name="Google Shape;181;p2"/>
          <p:cNvCxnSpPr/>
          <p:nvPr/>
        </p:nvCxnSpPr>
        <p:spPr>
          <a:xfrm>
            <a:off x="333421" y="6610481"/>
            <a:ext cx="11487740" cy="0"/>
          </a:xfrm>
          <a:prstGeom prst="straightConnector1">
            <a:avLst/>
          </a:prstGeom>
          <a:noFill/>
          <a:ln w="28575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2" name="Google Shape;182;p2"/>
          <p:cNvCxnSpPr/>
          <p:nvPr/>
        </p:nvCxnSpPr>
        <p:spPr>
          <a:xfrm>
            <a:off x="333421" y="2397396"/>
            <a:ext cx="11487740" cy="0"/>
          </a:xfrm>
          <a:prstGeom prst="straightConnector1">
            <a:avLst/>
          </a:prstGeom>
          <a:noFill/>
          <a:ln w="28575" cap="flat" cmpd="sng">
            <a:solidFill>
              <a:srgbClr val="DAE3F3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183" name="Google Shape;183;p2"/>
          <p:cNvSpPr txBox="1"/>
          <p:nvPr/>
        </p:nvSpPr>
        <p:spPr>
          <a:xfrm>
            <a:off x="1083214" y="1261265"/>
            <a:ext cx="1049998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Roboto"/>
                <a:ea typeface="Roboto"/>
                <a:cs typeface="Roboto"/>
                <a:sym typeface="Roboto"/>
              </a:rPr>
              <a:t>Los efectos del cambio climático en la infraestructura de transporte tienden a ser muy localizados</a:t>
            </a: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la evaluación de la vulnerabilidad y afectación de los sistemas de transporte es </a:t>
            </a:r>
            <a:r>
              <a:rPr lang="es-AR" sz="1400" b="1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compleja</a:t>
            </a: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y requiere una gran cantidad de recursos</a:t>
            </a: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. La evaluación de las necesidades de adaptación no están generalizadas, sino que se centran en elementos específicos de las infraestructuras de transporte.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332786" y="3807236"/>
            <a:ext cx="11501707" cy="140162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75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" name="Google Shape;185;p2"/>
          <p:cNvCxnSpPr/>
          <p:nvPr/>
        </p:nvCxnSpPr>
        <p:spPr>
          <a:xfrm>
            <a:off x="333421" y="3799018"/>
            <a:ext cx="11487740" cy="0"/>
          </a:xfrm>
          <a:prstGeom prst="straightConnector1">
            <a:avLst/>
          </a:prstGeom>
          <a:noFill/>
          <a:ln w="28575" cap="flat" cmpd="sng">
            <a:solidFill>
              <a:srgbClr val="DAE3F3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186" name="Google Shape;186;p2"/>
          <p:cNvCxnSpPr/>
          <p:nvPr/>
        </p:nvCxnSpPr>
        <p:spPr>
          <a:xfrm>
            <a:off x="333421" y="5200640"/>
            <a:ext cx="11487740" cy="0"/>
          </a:xfrm>
          <a:prstGeom prst="straightConnector1">
            <a:avLst/>
          </a:prstGeom>
          <a:noFill/>
          <a:ln w="28575" cap="flat" cmpd="sng">
            <a:solidFill>
              <a:srgbClr val="DAE3F3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187" name="Google Shape;187;p2"/>
          <p:cNvSpPr txBox="1"/>
          <p:nvPr/>
        </p:nvSpPr>
        <p:spPr>
          <a:xfrm>
            <a:off x="1083214" y="2645259"/>
            <a:ext cx="10499987" cy="78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Roboto"/>
                <a:ea typeface="Roboto"/>
                <a:cs typeface="Roboto"/>
                <a:sym typeface="Roboto"/>
              </a:rPr>
              <a:t>Un enfoque de evaluación por niveles</a:t>
            </a: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puede servir para identificar componentes de infraestructura como </a:t>
            </a: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Roboto"/>
                <a:ea typeface="Roboto"/>
                <a:cs typeface="Roboto"/>
                <a:sym typeface="Roboto"/>
              </a:rPr>
              <a:t>tramos de redes y nodos</a:t>
            </a: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que son potencialmente vulnerables. </a:t>
            </a: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</a:t>
            </a: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os recursos pueden canalizarse hacia un análisis detallado de las necesidades de adaptar estos elementos en función de su localización.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8" name="Google Shape;188;p2"/>
          <p:cNvSpPr txBox="1"/>
          <p:nvPr/>
        </p:nvSpPr>
        <p:spPr>
          <a:xfrm>
            <a:off x="1083213" y="4051937"/>
            <a:ext cx="1049998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Roboto"/>
                <a:ea typeface="Roboto"/>
                <a:cs typeface="Roboto"/>
                <a:sym typeface="Roboto"/>
              </a:rPr>
              <a:t>A diferencia de un análisis basado en el lugar </a:t>
            </a: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(primero se identifican áreas con posibles impactos climáticos extremos y luego establecen acciones de adaptación para la infraestructura de transporte);</a:t>
            </a: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podría realizarse un análisis basado en redes de transporte y su funcionalidad, tomando en cuenta las operaciones de transporte y </a:t>
            </a: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centrado</a:t>
            </a: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en los elementos críticos de la infraestructura ubicados en áreas potencialmente sensibles al clima.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"/>
          <p:cNvSpPr txBox="1"/>
          <p:nvPr/>
        </p:nvSpPr>
        <p:spPr>
          <a:xfrm>
            <a:off x="1083212" y="5662723"/>
            <a:ext cx="104999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Roboto"/>
                <a:ea typeface="Roboto"/>
                <a:cs typeface="Roboto"/>
                <a:sym typeface="Roboto"/>
              </a:rPr>
              <a:t>La aplicación de estas metodologías </a:t>
            </a:r>
            <a:r>
              <a:rPr kumimoji="0" lang="es-A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no descarta la necesidad de estudiar localidades específicas</a:t>
            </a:r>
            <a:r>
              <a:rPr kumimoji="0" lang="es-A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en etapas más detalladas de los estudios de adaptación.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462969" y="1554122"/>
            <a:ext cx="368953" cy="368391"/>
          </a:xfrm>
          <a:prstGeom prst="ellipse">
            <a:avLst/>
          </a:prstGeom>
          <a:solidFill>
            <a:srgbClr val="DAE3F3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563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Arial"/>
                <a:sym typeface="Roboto"/>
              </a:rPr>
              <a:t>1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2" name="Google Shape;192;p2"/>
          <p:cNvSpPr/>
          <p:nvPr/>
        </p:nvSpPr>
        <p:spPr>
          <a:xfrm>
            <a:off x="462969" y="2825471"/>
            <a:ext cx="368953" cy="368391"/>
          </a:xfrm>
          <a:prstGeom prst="ellipse">
            <a:avLst/>
          </a:prstGeom>
          <a:solidFill>
            <a:srgbClr val="DAE3F3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563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Arial"/>
                <a:sym typeface="Roboto"/>
              </a:rPr>
              <a:t>2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3" name="Google Shape;193;p2"/>
          <p:cNvSpPr/>
          <p:nvPr/>
        </p:nvSpPr>
        <p:spPr>
          <a:xfrm>
            <a:off x="462969" y="4319743"/>
            <a:ext cx="368953" cy="368391"/>
          </a:xfrm>
          <a:prstGeom prst="ellipse">
            <a:avLst/>
          </a:prstGeom>
          <a:solidFill>
            <a:srgbClr val="DAE3F3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563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Arial"/>
                <a:sym typeface="Roboto"/>
              </a:rPr>
              <a:t>3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4" name="Google Shape;194;p2"/>
          <p:cNvSpPr/>
          <p:nvPr/>
        </p:nvSpPr>
        <p:spPr>
          <a:xfrm>
            <a:off x="462969" y="5740137"/>
            <a:ext cx="368953" cy="368391"/>
          </a:xfrm>
          <a:prstGeom prst="ellipse">
            <a:avLst/>
          </a:prstGeom>
          <a:solidFill>
            <a:srgbClr val="DAE3F3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563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Arial"/>
                <a:sym typeface="Roboto"/>
              </a:rPr>
              <a:t>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70E8045-F354-B796-A4D6-C328D11605E5}"/>
              </a:ext>
            </a:extLst>
          </p:cNvPr>
          <p:cNvSpPr txBox="1"/>
          <p:nvPr/>
        </p:nvSpPr>
        <p:spPr>
          <a:xfrm>
            <a:off x="258041" y="95656"/>
            <a:ext cx="6098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AR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  <a:sym typeface="Roboto"/>
              </a:rPr>
              <a:t>Conceptos introductorios</a:t>
            </a:r>
            <a:endParaRPr lang="es-AR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B2F03F6-89C3-44EC-AD1E-89D5A21B07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29386"/>
              </p:ext>
            </p:extLst>
          </p:nvPr>
        </p:nvGraphicFramePr>
        <p:xfrm>
          <a:off x="721590" y="1129596"/>
          <a:ext cx="10748818" cy="491132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04546">
                  <a:extLst>
                    <a:ext uri="{9D8B030D-6E8A-4147-A177-3AD203B41FA5}">
                      <a16:colId xmlns:a16="http://schemas.microsoft.com/office/drawing/2014/main" val="341208593"/>
                    </a:ext>
                  </a:extLst>
                </a:gridCol>
                <a:gridCol w="3573222">
                  <a:extLst>
                    <a:ext uri="{9D8B030D-6E8A-4147-A177-3AD203B41FA5}">
                      <a16:colId xmlns:a16="http://schemas.microsoft.com/office/drawing/2014/main" val="1785272338"/>
                    </a:ext>
                  </a:extLst>
                </a:gridCol>
                <a:gridCol w="5471050">
                  <a:extLst>
                    <a:ext uri="{9D8B030D-6E8A-4147-A177-3AD203B41FA5}">
                      <a16:colId xmlns:a16="http://schemas.microsoft.com/office/drawing/2014/main" val="3789224054"/>
                    </a:ext>
                  </a:extLst>
                </a:gridCol>
              </a:tblGrid>
              <a:tr h="4317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Modo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Factores climáticos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Riesgos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997527"/>
                  </a:ext>
                </a:extLst>
              </a:tr>
              <a:tr h="1422205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i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Carreteras</a:t>
                      </a:r>
                      <a:r>
                        <a:rPr lang="es-AR" sz="1100" i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100" i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(incluyendo puentes y túneles)</a:t>
                      </a:r>
                      <a:endParaRPr lang="es-AR" sz="1100" i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Temperaturas elevadas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Deterioro / hundimiento pavimento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Asfalto derretido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Reducción de la vida útil asfalto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ncendios forestales</a:t>
                      </a: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-&gt; E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xpansión / pandeo de puentes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813621"/>
                  </a:ext>
                </a:extLst>
              </a:tr>
              <a:tr h="148129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Precipitaciones/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inundaciones extremas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años en la infraestructura (por ejemplo, pavimentos, derrumbes de carreteras)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nmersión 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de las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carretera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ocava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miento de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las estructuras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nundación de paso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subterráneo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istemas de drenaje sobrecargados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iesgo de deslizamientos de tierra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nestabilidad de terraplenes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837922"/>
                  </a:ext>
                </a:extLst>
              </a:tr>
              <a:tr h="54624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Tormentas extremas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años en la infraestructura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Á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rboles </a:t>
                      </a: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vegetación al borde de la carretera pueden 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producir 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bloque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031778"/>
                  </a:ext>
                </a:extLst>
              </a:tr>
              <a:tr h="102978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En general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educción de </a:t>
                      </a: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velocidad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ierre de carreteras o peligros para la seguridad vial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nterrupción de la entrega de mercancías "justo a tiempo"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ayores costos de reparación y mantenimiento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431271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A3E29AD9-3EF2-40BC-9797-FFAF153D9C9F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Infraestructura de transporte - factores climáticos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913E732-76C3-4182-9F95-26973E310B97}"/>
              </a:ext>
            </a:extLst>
          </p:cNvPr>
          <p:cNvSpPr txBox="1"/>
          <p:nvPr/>
        </p:nvSpPr>
        <p:spPr>
          <a:xfrm>
            <a:off x="3047999" y="6040924"/>
            <a:ext cx="6096000" cy="27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 en base a </a:t>
            </a:r>
            <a:r>
              <a:rPr lang="es-AR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Markolf</a:t>
            </a: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et al. (2019)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26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A3E29AD9-3EF2-40BC-9797-FFAF153D9C9F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Infraestructura de transporte - factores climáticos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913E732-76C3-4182-9F95-26973E310B97}"/>
              </a:ext>
            </a:extLst>
          </p:cNvPr>
          <p:cNvSpPr txBox="1"/>
          <p:nvPr/>
        </p:nvSpPr>
        <p:spPr>
          <a:xfrm>
            <a:off x="3047999" y="6175551"/>
            <a:ext cx="6096000" cy="27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 en base a </a:t>
            </a:r>
            <a:r>
              <a:rPr lang="es-AR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Markolf</a:t>
            </a: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et al. (2019)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22B8747-5475-F273-CADD-F914C370D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42171"/>
              </p:ext>
            </p:extLst>
          </p:nvPr>
        </p:nvGraphicFramePr>
        <p:xfrm>
          <a:off x="721590" y="1132931"/>
          <a:ext cx="10748819" cy="49333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04546">
                  <a:extLst>
                    <a:ext uri="{9D8B030D-6E8A-4147-A177-3AD203B41FA5}">
                      <a16:colId xmlns:a16="http://schemas.microsoft.com/office/drawing/2014/main" val="341208593"/>
                    </a:ext>
                  </a:extLst>
                </a:gridCol>
                <a:gridCol w="3573223">
                  <a:extLst>
                    <a:ext uri="{9D8B030D-6E8A-4147-A177-3AD203B41FA5}">
                      <a16:colId xmlns:a16="http://schemas.microsoft.com/office/drawing/2014/main" val="1785272338"/>
                    </a:ext>
                  </a:extLst>
                </a:gridCol>
                <a:gridCol w="5471050">
                  <a:extLst>
                    <a:ext uri="{9D8B030D-6E8A-4147-A177-3AD203B41FA5}">
                      <a16:colId xmlns:a16="http://schemas.microsoft.com/office/drawing/2014/main" val="3789224054"/>
                    </a:ext>
                  </a:extLst>
                </a:gridCol>
              </a:tblGrid>
              <a:tr h="4172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Modo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Factores climáticos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Riesgos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997527"/>
                  </a:ext>
                </a:extLst>
              </a:tr>
              <a:tr h="1101955"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i="1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Ferrocarril</a:t>
                      </a: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Temperaturas elevadas</a:t>
                      </a:r>
                      <a:endParaRPr lang="es-AR" sz="14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61579" marR="61579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Pandeo de vías (deformación del acero por altas temperaturas)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Fatiga de materiales 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umento de la inestabilidad de los terraplenes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Aumento 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de los incendios forestales </a:t>
                      </a:r>
                      <a:r>
                        <a:rPr lang="es-A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daños en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la infraestructura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61579" marR="6157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813621"/>
                  </a:ext>
                </a:extLst>
              </a:tr>
              <a:tr h="1147737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Temperaturas bajas /hielo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Hielo 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en trenes</a:t>
                      </a: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, vías 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y catenaria</a:t>
                      </a: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años en la infraestructura debido a las bajas temperaturas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837922"/>
                  </a:ext>
                </a:extLst>
              </a:tr>
              <a:tr h="64525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Precipitaciones extremas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años en la infraestructura debido a inundaciones y/o deslizamientos de </a:t>
                      </a: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suelo, aludes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Socavamiento de las estructuras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esestabilización de terrapl</a:t>
                      </a: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enes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031778"/>
                  </a:ext>
                </a:extLst>
              </a:tr>
              <a:tr h="79790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Tormentas extremas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1579" marR="61579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años en infraestructuras tales como señales, cables de alimentación, etc. (por ejemplo, debido a la caída de árboles, etc.)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1579" marR="6157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4312710"/>
                  </a:ext>
                </a:extLst>
              </a:tr>
              <a:tr h="79790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AR" sz="1100" i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En general 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1579" marR="61579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educción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de la seguridad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umento del costo de reparación y mantenimiento 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nterrupción de la 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llegada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"justo a tiempo" de mercancías y pasajeros 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1579" marR="6157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305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08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A3E29AD9-3EF2-40BC-9797-FFAF153D9C9F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Infraestructura de transporte - factores climáticos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913E732-76C3-4182-9F95-26973E310B97}"/>
              </a:ext>
            </a:extLst>
          </p:cNvPr>
          <p:cNvSpPr txBox="1"/>
          <p:nvPr/>
        </p:nvSpPr>
        <p:spPr>
          <a:xfrm>
            <a:off x="3047999" y="6336345"/>
            <a:ext cx="6096000" cy="27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 en base a </a:t>
            </a:r>
            <a:r>
              <a:rPr lang="es-AR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Markolf</a:t>
            </a: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et al. (2019)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0487F4A5-A9B1-E18E-C362-F43B99E88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114528"/>
              </p:ext>
            </p:extLst>
          </p:nvPr>
        </p:nvGraphicFramePr>
        <p:xfrm>
          <a:off x="721590" y="1100379"/>
          <a:ext cx="10748818" cy="493329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04546">
                  <a:extLst>
                    <a:ext uri="{9D8B030D-6E8A-4147-A177-3AD203B41FA5}">
                      <a16:colId xmlns:a16="http://schemas.microsoft.com/office/drawing/2014/main" val="341208593"/>
                    </a:ext>
                  </a:extLst>
                </a:gridCol>
                <a:gridCol w="3573222">
                  <a:extLst>
                    <a:ext uri="{9D8B030D-6E8A-4147-A177-3AD203B41FA5}">
                      <a16:colId xmlns:a16="http://schemas.microsoft.com/office/drawing/2014/main" val="1785272338"/>
                    </a:ext>
                  </a:extLst>
                </a:gridCol>
                <a:gridCol w="5471050">
                  <a:extLst>
                    <a:ext uri="{9D8B030D-6E8A-4147-A177-3AD203B41FA5}">
                      <a16:colId xmlns:a16="http://schemas.microsoft.com/office/drawing/2014/main" val="3789224054"/>
                    </a:ext>
                  </a:extLst>
                </a:gridCol>
              </a:tblGrid>
              <a:tr h="4376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Modo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Factores climáticos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Riesgos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997527"/>
                  </a:ext>
                </a:extLst>
              </a:tr>
              <a:tr h="959632">
                <a:tc row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i="1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Vías Navegables</a:t>
                      </a: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4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En general</a:t>
                      </a:r>
                      <a:endParaRPr lang="es-AR" sz="14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nterrupción de la entrega de mercancías "justo a tiempo"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  <a:p>
                      <a:pPr marL="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nterrupción del transporte marítimo interior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813621"/>
                  </a:ext>
                </a:extLst>
              </a:tr>
              <a:tr h="9995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4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Aumento </a:t>
                      </a:r>
                      <a:r>
                        <a:rPr lang="es-AR" sz="14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en las alturas de marea</a:t>
                      </a:r>
                    </a:p>
                  </a:txBody>
                  <a:tcPr marL="56434" marR="5643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 navegabilidad podría verse afectada por cambios en las tasas de </a:t>
                      </a: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sedimentación y la ubicación de los </a:t>
                      </a: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bancos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ierre</a:t>
                      </a: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más frecuente</a:t>
                      </a: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837922"/>
                  </a:ext>
                </a:extLst>
              </a:tr>
              <a:tr h="45201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Cambio </a:t>
                      </a: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en las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ondiciones</a:t>
                      </a: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oceánicas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ormentas más severas y olas extremas pueden afectar </a:t>
                      </a: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puertos y buques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031778"/>
                  </a:ext>
                </a:extLst>
              </a:tr>
              <a:tr h="6948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Reducción de</a:t>
                      </a: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días</a:t>
                      </a: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con temperaturas </a:t>
                      </a: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bajo cero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Reducción de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los problemas de acumulación de hielo en embarcaciones, cubiertas, aparejos y muelles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parición peligrosa 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de 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niebla helada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4312710"/>
                  </a:ext>
                </a:extLst>
              </a:tr>
              <a:tr h="69485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AR" sz="1100" i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Alto caudal del río</a:t>
                      </a: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(po</a:t>
                      </a: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 </a:t>
                      </a: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lluvia extrema)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roblemas 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el paso de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los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puentes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imitaciones de velocidad debido a la inestabilidad de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los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dique</a:t>
                      </a:r>
                      <a:r>
                        <a:rPr lang="es-MX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lgunas restricciones sobre la altura de los barcos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305509"/>
                  </a:ext>
                </a:extLst>
              </a:tr>
              <a:tr h="69485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AR" sz="1400" i="1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Bajo </a:t>
                      </a:r>
                      <a:r>
                        <a:rPr lang="el-GR" sz="14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caudal del río (por sequía)</a:t>
                      </a:r>
                      <a:endParaRPr lang="es-AR" sz="14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uertes restricciones en la capacidad de carga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l-GR" sz="11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roblemas de navegación, reducción de velocidad</a:t>
                      </a:r>
                      <a:endParaRPr lang="es-AR" sz="110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56434" marR="5643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77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288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A3E29AD9-3EF2-40BC-9797-FFAF153D9C9F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Infraestructura de transporte - factores climáticos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913E732-76C3-4182-9F95-26973E310B97}"/>
              </a:ext>
            </a:extLst>
          </p:cNvPr>
          <p:cNvSpPr txBox="1"/>
          <p:nvPr/>
        </p:nvSpPr>
        <p:spPr>
          <a:xfrm>
            <a:off x="3047999" y="6082345"/>
            <a:ext cx="6096000" cy="27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 en base a </a:t>
            </a:r>
            <a:r>
              <a:rPr lang="es-AR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Markolf</a:t>
            </a: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et al. (2019)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2CB947C-8547-BCBB-19C2-0DA783681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66277"/>
              </p:ext>
            </p:extLst>
          </p:nvPr>
        </p:nvGraphicFramePr>
        <p:xfrm>
          <a:off x="721590" y="1100378"/>
          <a:ext cx="10748818" cy="493329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04546">
                  <a:extLst>
                    <a:ext uri="{9D8B030D-6E8A-4147-A177-3AD203B41FA5}">
                      <a16:colId xmlns:a16="http://schemas.microsoft.com/office/drawing/2014/main" val="341208593"/>
                    </a:ext>
                  </a:extLst>
                </a:gridCol>
                <a:gridCol w="5032071">
                  <a:extLst>
                    <a:ext uri="{9D8B030D-6E8A-4147-A177-3AD203B41FA5}">
                      <a16:colId xmlns:a16="http://schemas.microsoft.com/office/drawing/2014/main" val="1785272338"/>
                    </a:ext>
                  </a:extLst>
                </a:gridCol>
                <a:gridCol w="4012201">
                  <a:extLst>
                    <a:ext uri="{9D8B030D-6E8A-4147-A177-3AD203B41FA5}">
                      <a16:colId xmlns:a16="http://schemas.microsoft.com/office/drawing/2014/main" val="3789224054"/>
                    </a:ext>
                  </a:extLst>
                </a:gridCol>
              </a:tblGrid>
              <a:tr h="6150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Modo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Factores climáticos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Riesgos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997527"/>
                  </a:ext>
                </a:extLst>
              </a:tr>
              <a:tr h="1348801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i="1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Puertos</a:t>
                      </a: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Eventos de tormentas extremas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l-G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evastación de la infraestructura</a:t>
                      </a:r>
                      <a:endParaRPr lang="es-AR" sz="12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Sedimentación bloqueo de los canales de acceso portuario</a:t>
                      </a:r>
                      <a:endParaRPr lang="es-AR" sz="12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nterrupciones y cuellos de botella en el flujo de productos a </a:t>
                      </a:r>
                      <a:r>
                        <a:rPr lang="es-MX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embarcados a </a:t>
                      </a:r>
                      <a:r>
                        <a:rPr lang="el-G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través puertos</a:t>
                      </a:r>
                      <a:endParaRPr lang="es-AR" sz="12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813621"/>
                  </a:ext>
                </a:extLst>
              </a:tr>
              <a:tr h="140483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Crecientes y bajantes</a:t>
                      </a: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de altura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837922"/>
                  </a:ext>
                </a:extLst>
              </a:tr>
              <a:tr h="58795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Inundaciones / deslizamientos de </a:t>
                      </a: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suelo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031778"/>
                  </a:ext>
                </a:extLst>
              </a:tr>
              <a:tr h="97663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l-G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 general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nterrupción de la entrega de mercancías "justo a tiempo"</a:t>
                      </a:r>
                      <a:endParaRPr lang="es-AR" sz="12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l-G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ayor</a:t>
                      </a:r>
                      <a:r>
                        <a:rPr lang="es-MX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es</a:t>
                      </a:r>
                      <a:r>
                        <a:rPr lang="el-G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costo</a:t>
                      </a:r>
                      <a:r>
                        <a:rPr lang="es-MX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l-GR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de reparación y mantenimiento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4312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18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A3E29AD9-3EF2-40BC-9797-FFAF153D9C9F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Infraestructura de transporte - factores climáticos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913E732-76C3-4182-9F95-26973E310B97}"/>
              </a:ext>
            </a:extLst>
          </p:cNvPr>
          <p:cNvSpPr txBox="1"/>
          <p:nvPr/>
        </p:nvSpPr>
        <p:spPr>
          <a:xfrm>
            <a:off x="3047999" y="6024293"/>
            <a:ext cx="6096000" cy="27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 en base a </a:t>
            </a:r>
            <a:r>
              <a:rPr lang="es-AR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Markolf</a:t>
            </a: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et al. (2019)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3DC76EC-FF3A-B753-DF7B-C7FF85663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710051"/>
              </p:ext>
            </p:extLst>
          </p:nvPr>
        </p:nvGraphicFramePr>
        <p:xfrm>
          <a:off x="721590" y="1100378"/>
          <a:ext cx="10748819" cy="493329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04546">
                  <a:extLst>
                    <a:ext uri="{9D8B030D-6E8A-4147-A177-3AD203B41FA5}">
                      <a16:colId xmlns:a16="http://schemas.microsoft.com/office/drawing/2014/main" val="341208593"/>
                    </a:ext>
                  </a:extLst>
                </a:gridCol>
                <a:gridCol w="3573223">
                  <a:extLst>
                    <a:ext uri="{9D8B030D-6E8A-4147-A177-3AD203B41FA5}">
                      <a16:colId xmlns:a16="http://schemas.microsoft.com/office/drawing/2014/main" val="1785272338"/>
                    </a:ext>
                  </a:extLst>
                </a:gridCol>
                <a:gridCol w="5471050">
                  <a:extLst>
                    <a:ext uri="{9D8B030D-6E8A-4147-A177-3AD203B41FA5}">
                      <a16:colId xmlns:a16="http://schemas.microsoft.com/office/drawing/2014/main" val="3789224054"/>
                    </a:ext>
                  </a:extLst>
                </a:gridCol>
              </a:tblGrid>
              <a:tr h="6239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Modo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Factores climáticos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Riesgos </a:t>
                      </a:r>
                      <a:endParaRPr lang="es-AR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5184" marR="4518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997527"/>
                  </a:ext>
                </a:extLst>
              </a:tr>
              <a:tr h="1368187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i="1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Aeropuertos</a:t>
                      </a:r>
                    </a:p>
                  </a:txBody>
                  <a:tcPr marL="45184" marR="45184" marT="0" marB="0"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Temperaturas elevadas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egradación de pistas y cimientos de pistas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Pérdida de sustentación de aeronaves, compensación mediante ampliación de pistas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813621"/>
                  </a:ext>
                </a:extLst>
              </a:tr>
              <a:tr h="142503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Precipitaciones/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inundaciones extremas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años por inundaciones en pistas y otra infraestructura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 escorrentía de agua excede la capacidad del sistema de drenaje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837922"/>
                  </a:ext>
                </a:extLst>
              </a:tr>
              <a:tr h="52549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Vientos 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Dificultades en las operaciones 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031778"/>
                  </a:ext>
                </a:extLst>
              </a:tr>
              <a:tr h="99067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En general </a:t>
                      </a:r>
                      <a:endParaRPr lang="es-AR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nterrupción y alteración de los servicios accesos terrestres, retrasos y pérdida de la confianza de los pasajeros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ierres periódicos de aeropuertos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Char char="•"/>
                      </a:pPr>
                      <a:r>
                        <a:rPr lang="es-A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l-GR" sz="1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ayores costos de mantenimiento</a:t>
                      </a:r>
                      <a:endParaRPr lang="es-AR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4312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56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762000"/>
          </a:xfrm>
          <a:custGeom>
            <a:avLst/>
            <a:gdLst/>
            <a:ahLst/>
            <a:cxnLst/>
            <a:rect l="l" t="t" r="r" b="b"/>
            <a:pathLst>
              <a:path w="12192000" h="762000">
                <a:moveTo>
                  <a:pt x="12192000" y="0"/>
                </a:moveTo>
                <a:lnTo>
                  <a:pt x="0" y="0"/>
                </a:lnTo>
                <a:lnTo>
                  <a:pt x="0" y="762000"/>
                </a:lnTo>
                <a:lnTo>
                  <a:pt x="12192000" y="762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724131" y="6451091"/>
            <a:ext cx="0" cy="251460"/>
          </a:xfrm>
          <a:custGeom>
            <a:avLst/>
            <a:gdLst/>
            <a:ahLst/>
            <a:cxnLst/>
            <a:rect l="l" t="t" r="r" b="b"/>
            <a:pathLst>
              <a:path h="251459">
                <a:moveTo>
                  <a:pt x="0" y="0"/>
                </a:moveTo>
                <a:lnTo>
                  <a:pt x="0" y="251320"/>
                </a:lnTo>
              </a:path>
            </a:pathLst>
          </a:custGeom>
          <a:ln w="1270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2232" y="2263901"/>
            <a:ext cx="11501755" cy="1414272"/>
            <a:chOff x="332232" y="2263901"/>
            <a:chExt cx="11501755" cy="1414272"/>
          </a:xfrm>
        </p:grpSpPr>
        <p:sp>
          <p:nvSpPr>
            <p:cNvPr id="5" name="object 5"/>
            <p:cNvSpPr/>
            <p:nvPr/>
          </p:nvSpPr>
          <p:spPr>
            <a:xfrm>
              <a:off x="332232" y="2275331"/>
              <a:ext cx="11501755" cy="1402080"/>
            </a:xfrm>
            <a:custGeom>
              <a:avLst/>
              <a:gdLst/>
              <a:ahLst/>
              <a:cxnLst/>
              <a:rect l="l" t="t" r="r" b="b"/>
              <a:pathLst>
                <a:path w="11501755" h="1402079">
                  <a:moveTo>
                    <a:pt x="11501628" y="0"/>
                  </a:moveTo>
                  <a:lnTo>
                    <a:pt x="0" y="0"/>
                  </a:lnTo>
                  <a:lnTo>
                    <a:pt x="0" y="1402080"/>
                  </a:lnTo>
                  <a:lnTo>
                    <a:pt x="11501628" y="1402080"/>
                  </a:lnTo>
                  <a:lnTo>
                    <a:pt x="115016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34518" y="2263901"/>
              <a:ext cx="11487785" cy="0"/>
            </a:xfrm>
            <a:custGeom>
              <a:avLst/>
              <a:gdLst/>
              <a:ahLst/>
              <a:cxnLst/>
              <a:rect l="l" t="t" r="r" b="b"/>
              <a:pathLst>
                <a:path w="11487785">
                  <a:moveTo>
                    <a:pt x="0" y="0"/>
                  </a:moveTo>
                  <a:lnTo>
                    <a:pt x="11487785" y="0"/>
                  </a:lnTo>
                </a:path>
              </a:pathLst>
            </a:custGeom>
            <a:ln w="28575">
              <a:solidFill>
                <a:srgbClr val="D0CEC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34518" y="3678173"/>
              <a:ext cx="11487785" cy="0"/>
            </a:xfrm>
            <a:custGeom>
              <a:avLst/>
              <a:gdLst/>
              <a:ahLst/>
              <a:cxnLst/>
              <a:rect l="l" t="t" r="r" b="b"/>
              <a:pathLst>
                <a:path w="11487785">
                  <a:moveTo>
                    <a:pt x="0" y="0"/>
                  </a:moveTo>
                  <a:lnTo>
                    <a:pt x="11487785" y="0"/>
                  </a:lnTo>
                </a:path>
              </a:pathLst>
            </a:custGeom>
            <a:ln w="28575">
              <a:solidFill>
                <a:srgbClr val="DAE2F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74699" y="2682367"/>
            <a:ext cx="1033208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5080" lvl="0" indent="0" algn="just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b="1" kern="0" dirty="0">
                <a:solidFill>
                  <a:srgbClr val="000000"/>
                </a:solidFill>
                <a:latin typeface="Roboto"/>
                <a:ea typeface="Roboto"/>
              </a:rPr>
              <a:t>Para el presente análisis los datos utilizados fueron tomados de la Matriz de Origen y Destino de Cargas</a:t>
            </a:r>
            <a:r>
              <a:rPr sz="1400" kern="0" dirty="0">
                <a:solidFill>
                  <a:srgbClr val="000000"/>
                </a:solidFill>
                <a:latin typeface="Roboto"/>
                <a:ea typeface="Roboto"/>
              </a:rPr>
              <a:t>, elaborada por el Ministerio de Transporte de la Nación (123 centroides y 106 productos) la cual fue utilizada como insumo. Los datos cobran relevancia según los tráficos a estudiar, en este caso graneles agropecuarios destinados a la exportación.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61999" y="3949953"/>
            <a:ext cx="1034415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spcBef>
                <a:spcPts val="105"/>
              </a:spcBef>
            </a:pPr>
            <a:r>
              <a:rPr sz="1400" b="1" kern="0" dirty="0">
                <a:solidFill>
                  <a:srgbClr val="000000"/>
                </a:solidFill>
                <a:latin typeface="Roboto"/>
                <a:ea typeface="Roboto"/>
              </a:rPr>
              <a:t>Como resultado del análisis de la matriz conformada por 15.129 pares OD (123 </a:t>
            </a:r>
            <a:r>
              <a:rPr lang="es-AR" sz="1400" b="1" kern="0" dirty="0">
                <a:solidFill>
                  <a:srgbClr val="000000"/>
                </a:solidFill>
                <a:latin typeface="Roboto"/>
                <a:ea typeface="Roboto"/>
              </a:rPr>
              <a:t>centroides</a:t>
            </a:r>
            <a:r>
              <a:rPr sz="1400" b="1" kern="0" dirty="0">
                <a:solidFill>
                  <a:srgbClr val="000000"/>
                </a:solidFill>
                <a:latin typeface="Roboto"/>
                <a:ea typeface="Roboto"/>
              </a:rPr>
              <a:t> por 123 </a:t>
            </a:r>
            <a:r>
              <a:rPr lang="es-AR" sz="1400" b="1" kern="0">
                <a:solidFill>
                  <a:srgbClr val="000000"/>
                </a:solidFill>
                <a:latin typeface="Roboto"/>
                <a:ea typeface="Roboto"/>
              </a:rPr>
              <a:t>centroides</a:t>
            </a:r>
            <a:r>
              <a:rPr sz="1400" b="1" kern="0">
                <a:solidFill>
                  <a:srgbClr val="000000"/>
                </a:solidFill>
                <a:latin typeface="Roboto"/>
                <a:ea typeface="Roboto"/>
              </a:rPr>
              <a:t>) </a:t>
            </a:r>
            <a:r>
              <a:rPr sz="1400" b="1" kern="0" dirty="0">
                <a:solidFill>
                  <a:srgbClr val="000000"/>
                </a:solidFill>
                <a:latin typeface="Roboto"/>
                <a:ea typeface="Roboto"/>
              </a:rPr>
              <a:t>fueron determinados 4.042 encaminamientos que incluyeron al menos un traslado de graneles agropecuarios destinados al mercado externo</a:t>
            </a:r>
            <a:r>
              <a:rPr sz="1400" kern="0" dirty="0">
                <a:solidFill>
                  <a:srgbClr val="000000"/>
                </a:solidFill>
                <a:latin typeface="Roboto"/>
                <a:ea typeface="Roboto"/>
              </a:rPr>
              <a:t>. El proceso se completó con la utilización de un </a:t>
            </a:r>
            <a:r>
              <a:rPr lang="es-MX" sz="1400" kern="0" dirty="0">
                <a:solidFill>
                  <a:srgbClr val="000000"/>
                </a:solidFill>
                <a:latin typeface="Roboto"/>
                <a:ea typeface="Roboto"/>
              </a:rPr>
              <a:t>instrumento</a:t>
            </a:r>
            <a:r>
              <a:rPr sz="1400" kern="0" dirty="0">
                <a:solidFill>
                  <a:srgbClr val="000000"/>
                </a:solidFill>
                <a:latin typeface="Roboto"/>
                <a:ea typeface="Roboto"/>
              </a:rPr>
              <a:t>, mediante el cual, se asignaron hacia tres nodos portuarios de destino (Rosario, Quequén y Bahía Blanca) los tráficos emitidos por 123 centroides de origen.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1927" y="110109"/>
            <a:ext cx="120858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kern="12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Caso</a:t>
            </a:r>
            <a:r>
              <a:rPr lang="es-MX" kern="12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piloto</a:t>
            </a:r>
            <a:r>
              <a:rPr kern="12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 tráficos de exportación de los complejos oleaginoso y cerealero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458533" y="2829877"/>
            <a:ext cx="378460" cy="377190"/>
            <a:chOff x="458533" y="2829877"/>
            <a:chExt cx="378460" cy="377190"/>
          </a:xfrm>
        </p:grpSpPr>
        <p:sp>
          <p:nvSpPr>
            <p:cNvPr id="13" name="object 13"/>
            <p:cNvSpPr/>
            <p:nvPr/>
          </p:nvSpPr>
          <p:spPr>
            <a:xfrm>
              <a:off x="463295" y="2834639"/>
              <a:ext cx="368935" cy="367665"/>
            </a:xfrm>
            <a:custGeom>
              <a:avLst/>
              <a:gdLst/>
              <a:ahLst/>
              <a:cxnLst/>
              <a:rect l="l" t="t" r="r" b="b"/>
              <a:pathLst>
                <a:path w="368934" h="367664">
                  <a:moveTo>
                    <a:pt x="184404" y="0"/>
                  </a:moveTo>
                  <a:lnTo>
                    <a:pt x="135382" y="6556"/>
                  </a:lnTo>
                  <a:lnTo>
                    <a:pt x="91332" y="25061"/>
                  </a:lnTo>
                  <a:lnTo>
                    <a:pt x="54011" y="53768"/>
                  </a:lnTo>
                  <a:lnTo>
                    <a:pt x="25177" y="90932"/>
                  </a:lnTo>
                  <a:lnTo>
                    <a:pt x="6587" y="134805"/>
                  </a:lnTo>
                  <a:lnTo>
                    <a:pt x="0" y="183642"/>
                  </a:lnTo>
                  <a:lnTo>
                    <a:pt x="6587" y="232478"/>
                  </a:lnTo>
                  <a:lnTo>
                    <a:pt x="25177" y="276351"/>
                  </a:lnTo>
                  <a:lnTo>
                    <a:pt x="54011" y="313515"/>
                  </a:lnTo>
                  <a:lnTo>
                    <a:pt x="91332" y="342222"/>
                  </a:lnTo>
                  <a:lnTo>
                    <a:pt x="135382" y="360727"/>
                  </a:lnTo>
                  <a:lnTo>
                    <a:pt x="184404" y="367284"/>
                  </a:lnTo>
                  <a:lnTo>
                    <a:pt x="233425" y="360727"/>
                  </a:lnTo>
                  <a:lnTo>
                    <a:pt x="277475" y="342222"/>
                  </a:lnTo>
                  <a:lnTo>
                    <a:pt x="314796" y="313515"/>
                  </a:lnTo>
                  <a:lnTo>
                    <a:pt x="343630" y="276352"/>
                  </a:lnTo>
                  <a:lnTo>
                    <a:pt x="362220" y="232478"/>
                  </a:lnTo>
                  <a:lnTo>
                    <a:pt x="368808" y="183642"/>
                  </a:lnTo>
                  <a:lnTo>
                    <a:pt x="362220" y="134805"/>
                  </a:lnTo>
                  <a:lnTo>
                    <a:pt x="343630" y="90932"/>
                  </a:lnTo>
                  <a:lnTo>
                    <a:pt x="314796" y="53768"/>
                  </a:lnTo>
                  <a:lnTo>
                    <a:pt x="277475" y="25061"/>
                  </a:lnTo>
                  <a:lnTo>
                    <a:pt x="233425" y="6556"/>
                  </a:lnTo>
                  <a:lnTo>
                    <a:pt x="184404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63295" y="2834639"/>
              <a:ext cx="368935" cy="367665"/>
            </a:xfrm>
            <a:custGeom>
              <a:avLst/>
              <a:gdLst/>
              <a:ahLst/>
              <a:cxnLst/>
              <a:rect l="l" t="t" r="r" b="b"/>
              <a:pathLst>
                <a:path w="368934" h="367664">
                  <a:moveTo>
                    <a:pt x="0" y="183642"/>
                  </a:moveTo>
                  <a:lnTo>
                    <a:pt x="6587" y="134805"/>
                  </a:lnTo>
                  <a:lnTo>
                    <a:pt x="25177" y="90932"/>
                  </a:lnTo>
                  <a:lnTo>
                    <a:pt x="54011" y="53768"/>
                  </a:lnTo>
                  <a:lnTo>
                    <a:pt x="91332" y="25061"/>
                  </a:lnTo>
                  <a:lnTo>
                    <a:pt x="135382" y="6556"/>
                  </a:lnTo>
                  <a:lnTo>
                    <a:pt x="184404" y="0"/>
                  </a:lnTo>
                  <a:lnTo>
                    <a:pt x="233425" y="6556"/>
                  </a:lnTo>
                  <a:lnTo>
                    <a:pt x="277475" y="25061"/>
                  </a:lnTo>
                  <a:lnTo>
                    <a:pt x="314796" y="53768"/>
                  </a:lnTo>
                  <a:lnTo>
                    <a:pt x="343630" y="90932"/>
                  </a:lnTo>
                  <a:lnTo>
                    <a:pt x="362220" y="134805"/>
                  </a:lnTo>
                  <a:lnTo>
                    <a:pt x="368808" y="183642"/>
                  </a:lnTo>
                  <a:lnTo>
                    <a:pt x="362220" y="232478"/>
                  </a:lnTo>
                  <a:lnTo>
                    <a:pt x="343630" y="276352"/>
                  </a:lnTo>
                  <a:lnTo>
                    <a:pt x="314796" y="313515"/>
                  </a:lnTo>
                  <a:lnTo>
                    <a:pt x="277475" y="342222"/>
                  </a:lnTo>
                  <a:lnTo>
                    <a:pt x="233425" y="360727"/>
                  </a:lnTo>
                  <a:lnTo>
                    <a:pt x="184404" y="367284"/>
                  </a:lnTo>
                  <a:lnTo>
                    <a:pt x="135382" y="360727"/>
                  </a:lnTo>
                  <a:lnTo>
                    <a:pt x="91332" y="342222"/>
                  </a:lnTo>
                  <a:lnTo>
                    <a:pt x="54011" y="313515"/>
                  </a:lnTo>
                  <a:lnTo>
                    <a:pt x="25177" y="276351"/>
                  </a:lnTo>
                  <a:lnTo>
                    <a:pt x="6587" y="232478"/>
                  </a:lnTo>
                  <a:lnTo>
                    <a:pt x="0" y="183642"/>
                  </a:lnTo>
                  <a:close/>
                </a:path>
              </a:pathLst>
            </a:custGeom>
            <a:ln w="952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91921" y="2877769"/>
            <a:ext cx="12446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100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ill Sans MT"/>
                <a:cs typeface="Gill Sans MT"/>
              </a:rPr>
              <a:t>1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cs typeface="Gill Sans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8533" y="4100893"/>
            <a:ext cx="378460" cy="378460"/>
            <a:chOff x="458533" y="4100893"/>
            <a:chExt cx="378460" cy="378460"/>
          </a:xfrm>
        </p:grpSpPr>
        <p:sp>
          <p:nvSpPr>
            <p:cNvPr id="17" name="object 17"/>
            <p:cNvSpPr/>
            <p:nvPr/>
          </p:nvSpPr>
          <p:spPr>
            <a:xfrm>
              <a:off x="463295" y="410565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404" y="0"/>
                  </a:moveTo>
                  <a:lnTo>
                    <a:pt x="135382" y="6586"/>
                  </a:lnTo>
                  <a:lnTo>
                    <a:pt x="91332" y="25174"/>
                  </a:lnTo>
                  <a:lnTo>
                    <a:pt x="54011" y="54006"/>
                  </a:lnTo>
                  <a:lnTo>
                    <a:pt x="25177" y="91327"/>
                  </a:lnTo>
                  <a:lnTo>
                    <a:pt x="6587" y="135378"/>
                  </a:lnTo>
                  <a:lnTo>
                    <a:pt x="0" y="184404"/>
                  </a:lnTo>
                  <a:lnTo>
                    <a:pt x="6587" y="233429"/>
                  </a:lnTo>
                  <a:lnTo>
                    <a:pt x="25177" y="277480"/>
                  </a:lnTo>
                  <a:lnTo>
                    <a:pt x="54011" y="314801"/>
                  </a:lnTo>
                  <a:lnTo>
                    <a:pt x="91332" y="343633"/>
                  </a:lnTo>
                  <a:lnTo>
                    <a:pt x="135382" y="362221"/>
                  </a:lnTo>
                  <a:lnTo>
                    <a:pt x="184404" y="368808"/>
                  </a:lnTo>
                  <a:lnTo>
                    <a:pt x="233425" y="362221"/>
                  </a:lnTo>
                  <a:lnTo>
                    <a:pt x="277475" y="343633"/>
                  </a:lnTo>
                  <a:lnTo>
                    <a:pt x="314796" y="314801"/>
                  </a:lnTo>
                  <a:lnTo>
                    <a:pt x="343630" y="277480"/>
                  </a:lnTo>
                  <a:lnTo>
                    <a:pt x="362220" y="233429"/>
                  </a:lnTo>
                  <a:lnTo>
                    <a:pt x="368808" y="184404"/>
                  </a:lnTo>
                  <a:lnTo>
                    <a:pt x="362220" y="135378"/>
                  </a:lnTo>
                  <a:lnTo>
                    <a:pt x="343630" y="91327"/>
                  </a:lnTo>
                  <a:lnTo>
                    <a:pt x="314796" y="54006"/>
                  </a:lnTo>
                  <a:lnTo>
                    <a:pt x="277475" y="25174"/>
                  </a:lnTo>
                  <a:lnTo>
                    <a:pt x="233425" y="6586"/>
                  </a:lnTo>
                  <a:lnTo>
                    <a:pt x="184404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63295" y="410565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404"/>
                  </a:moveTo>
                  <a:lnTo>
                    <a:pt x="6587" y="135378"/>
                  </a:lnTo>
                  <a:lnTo>
                    <a:pt x="25177" y="91327"/>
                  </a:lnTo>
                  <a:lnTo>
                    <a:pt x="54011" y="54006"/>
                  </a:lnTo>
                  <a:lnTo>
                    <a:pt x="91332" y="25174"/>
                  </a:lnTo>
                  <a:lnTo>
                    <a:pt x="135382" y="6586"/>
                  </a:lnTo>
                  <a:lnTo>
                    <a:pt x="184404" y="0"/>
                  </a:lnTo>
                  <a:lnTo>
                    <a:pt x="233425" y="6586"/>
                  </a:lnTo>
                  <a:lnTo>
                    <a:pt x="277475" y="25174"/>
                  </a:lnTo>
                  <a:lnTo>
                    <a:pt x="314796" y="54006"/>
                  </a:lnTo>
                  <a:lnTo>
                    <a:pt x="343630" y="91327"/>
                  </a:lnTo>
                  <a:lnTo>
                    <a:pt x="362220" y="135378"/>
                  </a:lnTo>
                  <a:lnTo>
                    <a:pt x="368808" y="184404"/>
                  </a:lnTo>
                  <a:lnTo>
                    <a:pt x="362220" y="233429"/>
                  </a:lnTo>
                  <a:lnTo>
                    <a:pt x="343630" y="277480"/>
                  </a:lnTo>
                  <a:lnTo>
                    <a:pt x="314796" y="314801"/>
                  </a:lnTo>
                  <a:lnTo>
                    <a:pt x="277475" y="343633"/>
                  </a:lnTo>
                  <a:lnTo>
                    <a:pt x="233425" y="362221"/>
                  </a:lnTo>
                  <a:lnTo>
                    <a:pt x="184404" y="368808"/>
                  </a:lnTo>
                  <a:lnTo>
                    <a:pt x="135382" y="362221"/>
                  </a:lnTo>
                  <a:lnTo>
                    <a:pt x="91332" y="343633"/>
                  </a:lnTo>
                  <a:lnTo>
                    <a:pt x="54011" y="314801"/>
                  </a:lnTo>
                  <a:lnTo>
                    <a:pt x="25177" y="277480"/>
                  </a:lnTo>
                  <a:lnTo>
                    <a:pt x="6587" y="233429"/>
                  </a:lnTo>
                  <a:lnTo>
                    <a:pt x="0" y="184404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79221" y="4149597"/>
            <a:ext cx="13716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100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ill Sans MT"/>
                <a:cs typeface="Gill Sans MT"/>
              </a:rPr>
              <a:t>2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cs typeface="Gill Sans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99443" y="6493661"/>
            <a:ext cx="155575" cy="17272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000" b="0" i="0" u="none" strike="noStrike" kern="0" cap="none" spc="-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cs typeface="Trebuchet MS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ángulo 42">
            <a:extLst>
              <a:ext uri="{FF2B5EF4-FFF2-40B4-BE49-F238E27FC236}">
                <a16:creationId xmlns:a16="http://schemas.microsoft.com/office/drawing/2014/main" id="{F494ED50-803B-43AF-8C3F-3927B34F014E}"/>
              </a:ext>
            </a:extLst>
          </p:cNvPr>
          <p:cNvSpPr/>
          <p:nvPr/>
        </p:nvSpPr>
        <p:spPr>
          <a:xfrm>
            <a:off x="0" y="3815059"/>
            <a:ext cx="12192000" cy="3042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29F8E5AF-895B-4EC5-8498-5D437E75E7CC}"/>
              </a:ext>
            </a:extLst>
          </p:cNvPr>
          <p:cNvSpPr/>
          <p:nvPr/>
        </p:nvSpPr>
        <p:spPr>
          <a:xfrm>
            <a:off x="0" y="743832"/>
            <a:ext cx="12192000" cy="3103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EB25CFFB-AD91-42E1-BA77-2A9387416657}"/>
              </a:ext>
            </a:extLst>
          </p:cNvPr>
          <p:cNvGrpSpPr/>
          <p:nvPr/>
        </p:nvGrpSpPr>
        <p:grpSpPr>
          <a:xfrm>
            <a:off x="3347373" y="984670"/>
            <a:ext cx="7239858" cy="2707258"/>
            <a:chOff x="3347373" y="908470"/>
            <a:chExt cx="7239858" cy="2707258"/>
          </a:xfrm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C7E11C80-4E8E-4520-81DB-E337F20181A9}"/>
                </a:ext>
              </a:extLst>
            </p:cNvPr>
            <p:cNvSpPr/>
            <p:nvPr/>
          </p:nvSpPr>
          <p:spPr>
            <a:xfrm>
              <a:off x="3347373" y="1422400"/>
              <a:ext cx="1731818" cy="1384300"/>
            </a:xfrm>
            <a:prstGeom prst="roundRect">
              <a:avLst/>
            </a:prstGeom>
            <a:solidFill>
              <a:srgbClr val="F7F7F7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Vulnerabilidad de la red vial por lluvias e inundaciones. Datos: climáticos, de tráfico y físicos de la red</a:t>
              </a:r>
            </a:p>
          </p:txBody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8037CC7F-6552-4F79-9406-CF868BBF7E31}"/>
                </a:ext>
              </a:extLst>
            </p:cNvPr>
            <p:cNvSpPr/>
            <p:nvPr/>
          </p:nvSpPr>
          <p:spPr>
            <a:xfrm>
              <a:off x="6101393" y="1422400"/>
              <a:ext cx="1731818" cy="1384300"/>
            </a:xfrm>
            <a:prstGeom prst="roundRect">
              <a:avLst/>
            </a:prstGeom>
            <a:solidFill>
              <a:srgbClr val="F7F7F7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Aplicación del</a:t>
              </a:r>
            </a:p>
            <a:p>
              <a:pPr algn="ctr"/>
              <a:r>
                <a:rPr lang="es-A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módulo </a:t>
              </a:r>
              <a:r>
                <a:rPr lang="es-AR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ToolBox</a:t>
              </a:r>
              <a:endParaRPr lang="es-A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ctr"/>
              <a:r>
                <a:rPr lang="es-A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Tráficos en Red</a:t>
              </a:r>
            </a:p>
            <a:p>
              <a:pPr algn="ctr"/>
              <a:r>
                <a:rPr lang="es-A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(Beta)</a:t>
              </a:r>
            </a:p>
          </p:txBody>
        </p:sp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F024BD58-B43D-4935-8394-A5E4AD16250B}"/>
                </a:ext>
              </a:extLst>
            </p:cNvPr>
            <p:cNvSpPr/>
            <p:nvPr/>
          </p:nvSpPr>
          <p:spPr>
            <a:xfrm>
              <a:off x="8855413" y="1422400"/>
              <a:ext cx="1731818" cy="1384300"/>
            </a:xfrm>
            <a:prstGeom prst="roundRect">
              <a:avLst/>
            </a:prstGeom>
            <a:solidFill>
              <a:srgbClr val="F7F7F7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Resultados-&gt; </a:t>
              </a:r>
              <a:r>
                <a:rPr lang="es-AR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Evidencia</a:t>
              </a:r>
              <a:r>
                <a:rPr lang="es-A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: Índice de Vulnerabilidad / Coeficiente de Variación</a:t>
              </a:r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BCAD016C-8CC0-4A53-AE34-0691EC915BE3}"/>
                </a:ext>
              </a:extLst>
            </p:cNvPr>
            <p:cNvSpPr/>
            <p:nvPr/>
          </p:nvSpPr>
          <p:spPr>
            <a:xfrm>
              <a:off x="5293488" y="3246735"/>
              <a:ext cx="807905" cy="364529"/>
            </a:xfrm>
            <a:prstGeom prst="roundRect">
              <a:avLst/>
            </a:prstGeom>
            <a:solidFill>
              <a:srgbClr val="F7F7F7"/>
            </a:solidFill>
            <a:ln w="12700">
              <a:solidFill>
                <a:srgbClr val="9DC3E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Input</a:t>
              </a:r>
            </a:p>
          </p:txBody>
        </p:sp>
        <p:cxnSp>
          <p:nvCxnSpPr>
            <p:cNvPr id="9" name="Conector: angular 8">
              <a:extLst>
                <a:ext uri="{FF2B5EF4-FFF2-40B4-BE49-F238E27FC236}">
                  <a16:creationId xmlns:a16="http://schemas.microsoft.com/office/drawing/2014/main" id="{341E784A-F503-4853-852B-547A3B4F882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442235" y="2577746"/>
              <a:ext cx="622300" cy="1080206"/>
            </a:xfrm>
            <a:prstGeom prst="bentConnector2">
              <a:avLst/>
            </a:prstGeom>
            <a:ln>
              <a:solidFill>
                <a:srgbClr val="9DC3E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: angular 10">
              <a:extLst>
                <a:ext uri="{FF2B5EF4-FFF2-40B4-BE49-F238E27FC236}">
                  <a16:creationId xmlns:a16="http://schemas.microsoft.com/office/drawing/2014/main" id="{3242ED47-0283-4E25-B9C9-A70F5F0E7C36}"/>
                </a:ext>
              </a:extLst>
            </p:cNvPr>
            <p:cNvCxnSpPr>
              <a:stCxn id="7" idx="3"/>
              <a:endCxn id="5" idx="2"/>
            </p:cNvCxnSpPr>
            <p:nvPr/>
          </p:nvCxnSpPr>
          <p:spPr>
            <a:xfrm flipV="1">
              <a:off x="6101393" y="2806700"/>
              <a:ext cx="865909" cy="622300"/>
            </a:xfrm>
            <a:prstGeom prst="bentConnector2">
              <a:avLst/>
            </a:prstGeom>
            <a:ln>
              <a:solidFill>
                <a:srgbClr val="9DC3E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8801C4C1-FB49-474C-8B21-8155B92A4FA4}"/>
                </a:ext>
              </a:extLst>
            </p:cNvPr>
            <p:cNvSpPr/>
            <p:nvPr/>
          </p:nvSpPr>
          <p:spPr>
            <a:xfrm>
              <a:off x="8047508" y="3251199"/>
              <a:ext cx="807905" cy="364529"/>
            </a:xfrm>
            <a:prstGeom prst="roundRect">
              <a:avLst/>
            </a:prstGeom>
            <a:solidFill>
              <a:srgbClr val="F7F7F7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Output</a:t>
              </a:r>
            </a:p>
          </p:txBody>
        </p:sp>
        <p:cxnSp>
          <p:nvCxnSpPr>
            <p:cNvPr id="14" name="Conector: angular 13">
              <a:extLst>
                <a:ext uri="{FF2B5EF4-FFF2-40B4-BE49-F238E27FC236}">
                  <a16:creationId xmlns:a16="http://schemas.microsoft.com/office/drawing/2014/main" id="{23627015-E223-404D-B925-987FE688CC9B}"/>
                </a:ext>
              </a:extLst>
            </p:cNvPr>
            <p:cNvCxnSpPr>
              <a:stCxn id="12" idx="3"/>
              <a:endCxn id="6" idx="2"/>
            </p:cNvCxnSpPr>
            <p:nvPr/>
          </p:nvCxnSpPr>
          <p:spPr>
            <a:xfrm flipV="1">
              <a:off x="8855413" y="2806700"/>
              <a:ext cx="865909" cy="626764"/>
            </a:xfrm>
            <a:prstGeom prst="bentConnector2">
              <a:avLst/>
            </a:prstGeom>
            <a:ln>
              <a:solidFill>
                <a:srgbClr val="9DC3E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CB4DE0FB-5E9D-48AE-A355-DEB047EF7838}"/>
                </a:ext>
              </a:extLst>
            </p:cNvPr>
            <p:cNvCxnSpPr>
              <a:cxnSpLocks/>
            </p:cNvCxnSpPr>
            <p:nvPr/>
          </p:nvCxnSpPr>
          <p:spPr>
            <a:xfrm>
              <a:off x="6101393" y="3428999"/>
              <a:ext cx="1946115" cy="4464"/>
            </a:xfrm>
            <a:prstGeom prst="straightConnector1">
              <a:avLst/>
            </a:prstGeom>
            <a:ln>
              <a:solidFill>
                <a:srgbClr val="9DC3E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lecha: a la derecha 16">
              <a:extLst>
                <a:ext uri="{FF2B5EF4-FFF2-40B4-BE49-F238E27FC236}">
                  <a16:creationId xmlns:a16="http://schemas.microsoft.com/office/drawing/2014/main" id="{3AD7D6EC-A60C-46D3-82A3-56C8880AFDFE}"/>
                </a:ext>
              </a:extLst>
            </p:cNvPr>
            <p:cNvSpPr/>
            <p:nvPr/>
          </p:nvSpPr>
          <p:spPr>
            <a:xfrm>
              <a:off x="5235484" y="2023169"/>
              <a:ext cx="807905" cy="331390"/>
            </a:xfrm>
            <a:prstGeom prst="rightArrow">
              <a:avLst/>
            </a:prstGeom>
            <a:solidFill>
              <a:srgbClr val="D9E2F3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0" name="Flecha: a la derecha 19">
              <a:extLst>
                <a:ext uri="{FF2B5EF4-FFF2-40B4-BE49-F238E27FC236}">
                  <a16:creationId xmlns:a16="http://schemas.microsoft.com/office/drawing/2014/main" id="{1486FCBE-1BE3-4B7C-88C5-3B9D1A153B54}"/>
                </a:ext>
              </a:extLst>
            </p:cNvPr>
            <p:cNvSpPr/>
            <p:nvPr/>
          </p:nvSpPr>
          <p:spPr>
            <a:xfrm>
              <a:off x="7940359" y="2023169"/>
              <a:ext cx="807905" cy="331390"/>
            </a:xfrm>
            <a:prstGeom prst="rightArrow">
              <a:avLst/>
            </a:prstGeom>
            <a:solidFill>
              <a:srgbClr val="D9E2F3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5D1CD0B-8FB2-441C-9302-92C52049FEF6}"/>
                </a:ext>
              </a:extLst>
            </p:cNvPr>
            <p:cNvSpPr/>
            <p:nvPr/>
          </p:nvSpPr>
          <p:spPr>
            <a:xfrm>
              <a:off x="3347373" y="908470"/>
              <a:ext cx="360000" cy="3599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</a:t>
              </a: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F474CAAD-CAFD-403E-970B-36CDD00F18CD}"/>
                </a:ext>
              </a:extLst>
            </p:cNvPr>
            <p:cNvSpPr/>
            <p:nvPr/>
          </p:nvSpPr>
          <p:spPr>
            <a:xfrm>
              <a:off x="6101393" y="908470"/>
              <a:ext cx="360000" cy="3599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D3226655-9D5A-4F2C-9C31-2E69294E98AF}"/>
                </a:ext>
              </a:extLst>
            </p:cNvPr>
            <p:cNvSpPr/>
            <p:nvPr/>
          </p:nvSpPr>
          <p:spPr>
            <a:xfrm>
              <a:off x="8855413" y="908470"/>
              <a:ext cx="360000" cy="3599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</a:t>
              </a:r>
            </a:p>
          </p:txBody>
        </p:sp>
      </p:grp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DC2BA2E2-DBFD-4877-A7B4-CB6E8E009B2C}"/>
              </a:ext>
            </a:extLst>
          </p:cNvPr>
          <p:cNvSpPr/>
          <p:nvPr/>
        </p:nvSpPr>
        <p:spPr>
          <a:xfrm>
            <a:off x="3347373" y="4579640"/>
            <a:ext cx="1731818" cy="1384300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Evidencia: Índice de Vulnerabilidad / Coeficiente de Variación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E93AD79A-7468-4E9E-B0EB-C381E3924A7B}"/>
              </a:ext>
            </a:extLst>
          </p:cNvPr>
          <p:cNvSpPr/>
          <p:nvPr/>
        </p:nvSpPr>
        <p:spPr>
          <a:xfrm>
            <a:off x="6101393" y="4579640"/>
            <a:ext cx="1731818" cy="1384300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Aplicación de funciones QGIS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E9FCBFA6-9CBF-4D28-8405-14DBF528CFFF}"/>
              </a:ext>
            </a:extLst>
          </p:cNvPr>
          <p:cNvSpPr/>
          <p:nvPr/>
        </p:nvSpPr>
        <p:spPr>
          <a:xfrm>
            <a:off x="8855413" y="4579640"/>
            <a:ext cx="1731818" cy="1384300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Índice de Afectación Infraestructura Lineal y Nodal + Departamentos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097E45EC-CB2C-48DE-86F0-578C3F559DAD}"/>
              </a:ext>
            </a:extLst>
          </p:cNvPr>
          <p:cNvSpPr/>
          <p:nvPr/>
        </p:nvSpPr>
        <p:spPr>
          <a:xfrm>
            <a:off x="5293488" y="6403975"/>
            <a:ext cx="807905" cy="364529"/>
          </a:xfrm>
          <a:prstGeom prst="roundRect">
            <a:avLst/>
          </a:prstGeom>
          <a:solidFill>
            <a:srgbClr val="F7F7F7"/>
          </a:solidFill>
          <a:ln w="12700">
            <a:solidFill>
              <a:srgbClr val="9DC3E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Input</a:t>
            </a:r>
          </a:p>
        </p:txBody>
      </p:sp>
      <p:cxnSp>
        <p:nvCxnSpPr>
          <p:cNvPr id="28" name="Conector: angular 27">
            <a:extLst>
              <a:ext uri="{FF2B5EF4-FFF2-40B4-BE49-F238E27FC236}">
                <a16:creationId xmlns:a16="http://schemas.microsoft.com/office/drawing/2014/main" id="{E140D12A-D8A0-40A6-8B07-2C4DB0EC88B9}"/>
              </a:ext>
            </a:extLst>
          </p:cNvPr>
          <p:cNvCxnSpPr>
            <a:cxnSpLocks/>
          </p:cNvCxnSpPr>
          <p:nvPr/>
        </p:nvCxnSpPr>
        <p:spPr>
          <a:xfrm rot="16200000" flipH="1">
            <a:off x="4442235" y="5734986"/>
            <a:ext cx="622300" cy="1080206"/>
          </a:xfrm>
          <a:prstGeom prst="bentConnector2">
            <a:avLst/>
          </a:prstGeom>
          <a:ln>
            <a:solidFill>
              <a:srgbClr val="9DC3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: angular 28">
            <a:extLst>
              <a:ext uri="{FF2B5EF4-FFF2-40B4-BE49-F238E27FC236}">
                <a16:creationId xmlns:a16="http://schemas.microsoft.com/office/drawing/2014/main" id="{72BDDD1F-55BD-4F1B-9C66-872F5D32C89F}"/>
              </a:ext>
            </a:extLst>
          </p:cNvPr>
          <p:cNvCxnSpPr>
            <a:stCxn id="27" idx="3"/>
            <a:endCxn id="25" idx="2"/>
          </p:cNvCxnSpPr>
          <p:nvPr/>
        </p:nvCxnSpPr>
        <p:spPr>
          <a:xfrm flipV="1">
            <a:off x="6101393" y="5963940"/>
            <a:ext cx="865909" cy="622300"/>
          </a:xfrm>
          <a:prstGeom prst="bentConnector2">
            <a:avLst/>
          </a:prstGeom>
          <a:ln>
            <a:solidFill>
              <a:srgbClr val="9DC3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02E11D92-343B-4572-A38A-C5478039BF06}"/>
              </a:ext>
            </a:extLst>
          </p:cNvPr>
          <p:cNvSpPr/>
          <p:nvPr/>
        </p:nvSpPr>
        <p:spPr>
          <a:xfrm>
            <a:off x="8047508" y="6408439"/>
            <a:ext cx="807905" cy="364529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Output</a:t>
            </a:r>
          </a:p>
        </p:txBody>
      </p:sp>
      <p:cxnSp>
        <p:nvCxnSpPr>
          <p:cNvPr id="31" name="Conector: angular 30">
            <a:extLst>
              <a:ext uri="{FF2B5EF4-FFF2-40B4-BE49-F238E27FC236}">
                <a16:creationId xmlns:a16="http://schemas.microsoft.com/office/drawing/2014/main" id="{398DCFE9-2580-424D-9D64-AD3FFB0F656D}"/>
              </a:ext>
            </a:extLst>
          </p:cNvPr>
          <p:cNvCxnSpPr>
            <a:stCxn id="30" idx="3"/>
            <a:endCxn id="26" idx="2"/>
          </p:cNvCxnSpPr>
          <p:nvPr/>
        </p:nvCxnSpPr>
        <p:spPr>
          <a:xfrm flipV="1">
            <a:off x="8855413" y="5963940"/>
            <a:ext cx="865909" cy="626764"/>
          </a:xfrm>
          <a:prstGeom prst="bentConnector2">
            <a:avLst/>
          </a:prstGeom>
          <a:ln>
            <a:solidFill>
              <a:srgbClr val="9DC3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4A89B74C-E6AD-4251-946A-4C11EE18A7FF}"/>
              </a:ext>
            </a:extLst>
          </p:cNvPr>
          <p:cNvCxnSpPr>
            <a:cxnSpLocks/>
          </p:cNvCxnSpPr>
          <p:nvPr/>
        </p:nvCxnSpPr>
        <p:spPr>
          <a:xfrm>
            <a:off x="6101393" y="6586239"/>
            <a:ext cx="1946115" cy="4464"/>
          </a:xfrm>
          <a:prstGeom prst="straightConnector1">
            <a:avLst/>
          </a:prstGeom>
          <a:ln>
            <a:solidFill>
              <a:srgbClr val="9DC3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echa: a la derecha 32">
            <a:extLst>
              <a:ext uri="{FF2B5EF4-FFF2-40B4-BE49-F238E27FC236}">
                <a16:creationId xmlns:a16="http://schemas.microsoft.com/office/drawing/2014/main" id="{D9435073-D9B5-46A2-A490-BFED7954E6A4}"/>
              </a:ext>
            </a:extLst>
          </p:cNvPr>
          <p:cNvSpPr/>
          <p:nvPr/>
        </p:nvSpPr>
        <p:spPr>
          <a:xfrm>
            <a:off x="5235484" y="5180409"/>
            <a:ext cx="807905" cy="331390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742BF3C8-7728-4DFB-8BEE-4AB5A15AE3D6}"/>
              </a:ext>
            </a:extLst>
          </p:cNvPr>
          <p:cNvSpPr/>
          <p:nvPr/>
        </p:nvSpPr>
        <p:spPr>
          <a:xfrm>
            <a:off x="7940359" y="5180409"/>
            <a:ext cx="807905" cy="331390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BB03AAF2-BA92-4380-BEA6-FB07B7F32AEB}"/>
              </a:ext>
            </a:extLst>
          </p:cNvPr>
          <p:cNvSpPr/>
          <p:nvPr/>
        </p:nvSpPr>
        <p:spPr>
          <a:xfrm>
            <a:off x="3347373" y="4065710"/>
            <a:ext cx="360000" cy="3599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1FE879D1-82C2-402A-98D4-78D4684A359C}"/>
              </a:ext>
            </a:extLst>
          </p:cNvPr>
          <p:cNvSpPr/>
          <p:nvPr/>
        </p:nvSpPr>
        <p:spPr>
          <a:xfrm>
            <a:off x="6101393" y="4065710"/>
            <a:ext cx="360000" cy="3599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FFA0FE62-D563-46BA-B08C-1652CC2ECB22}"/>
              </a:ext>
            </a:extLst>
          </p:cNvPr>
          <p:cNvSpPr/>
          <p:nvPr/>
        </p:nvSpPr>
        <p:spPr>
          <a:xfrm>
            <a:off x="8855413" y="4065710"/>
            <a:ext cx="360000" cy="3599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D4B231B-1569-4FF4-9DED-4885FF803F39}"/>
              </a:ext>
            </a:extLst>
          </p:cNvPr>
          <p:cNvSpPr txBox="1"/>
          <p:nvPr/>
        </p:nvSpPr>
        <p:spPr>
          <a:xfrm>
            <a:off x="113738" y="1965295"/>
            <a:ext cx="1880671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spAutoFit/>
          </a:bodyPr>
          <a:lstStyle>
            <a:defPPr>
              <a:defRPr lang="es-AR"/>
            </a:defPPr>
            <a:lvl1pPr algn="ctr">
              <a:defRPr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AR" sz="2000" dirty="0"/>
              <a:t>Secuencia 1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8BF4F1B-8E60-45FF-A6CC-7E1335521036}"/>
              </a:ext>
            </a:extLst>
          </p:cNvPr>
          <p:cNvSpPr txBox="1"/>
          <p:nvPr/>
        </p:nvSpPr>
        <p:spPr>
          <a:xfrm>
            <a:off x="113738" y="5046335"/>
            <a:ext cx="1880671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spAutoFit/>
          </a:bodyPr>
          <a:lstStyle>
            <a:defPPr>
              <a:defRPr lang="es-AR"/>
            </a:defPPr>
            <a:lvl1pPr algn="ctr">
              <a:defRPr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AR" sz="2000" dirty="0"/>
              <a:t>Secuencia 2</a:t>
            </a:r>
          </a:p>
        </p:txBody>
      </p: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B1AC99D6-BB27-4A3F-9231-D19E8E2A3322}"/>
              </a:ext>
            </a:extLst>
          </p:cNvPr>
          <p:cNvCxnSpPr>
            <a:cxnSpLocks/>
          </p:cNvCxnSpPr>
          <p:nvPr/>
        </p:nvCxnSpPr>
        <p:spPr>
          <a:xfrm flipH="1">
            <a:off x="0" y="3848100"/>
            <a:ext cx="121920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uadroTexto 53">
            <a:extLst>
              <a:ext uri="{FF2B5EF4-FFF2-40B4-BE49-F238E27FC236}">
                <a16:creationId xmlns:a16="http://schemas.microsoft.com/office/drawing/2014/main" id="{090E810B-F52F-412E-A6E0-8026363C2145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Metodología – Secuencias de procesamiento de los datos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0A2C12F7-599B-421B-AC57-8FFB26F61DAF}"/>
              </a:ext>
            </a:extLst>
          </p:cNvPr>
          <p:cNvSpPr txBox="1"/>
          <p:nvPr/>
        </p:nvSpPr>
        <p:spPr>
          <a:xfrm>
            <a:off x="147771" y="6403975"/>
            <a:ext cx="2350272" cy="306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148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ángulo 41">
            <a:extLst>
              <a:ext uri="{FF2B5EF4-FFF2-40B4-BE49-F238E27FC236}">
                <a16:creationId xmlns:a16="http://schemas.microsoft.com/office/drawing/2014/main" id="{29F8E5AF-895B-4EC5-8498-5D437E75E7CC}"/>
              </a:ext>
            </a:extLst>
          </p:cNvPr>
          <p:cNvSpPr/>
          <p:nvPr/>
        </p:nvSpPr>
        <p:spPr>
          <a:xfrm>
            <a:off x="0" y="743832"/>
            <a:ext cx="12192000" cy="6114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7B02650C-AA07-45A3-93E8-1F43BFEF139F}"/>
              </a:ext>
            </a:extLst>
          </p:cNvPr>
          <p:cNvSpPr/>
          <p:nvPr/>
        </p:nvSpPr>
        <p:spPr>
          <a:xfrm rot="16200000">
            <a:off x="5039325" y="5382094"/>
            <a:ext cx="551810" cy="205767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090E810B-F52F-412E-A6E0-8026363C2145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Metodología – Proceso completo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8AC5AA9C-C062-4DD5-88CC-1821D6AF4334}"/>
              </a:ext>
            </a:extLst>
          </p:cNvPr>
          <p:cNvSpPr/>
          <p:nvPr/>
        </p:nvSpPr>
        <p:spPr>
          <a:xfrm>
            <a:off x="1470492" y="1213419"/>
            <a:ext cx="2095500" cy="645786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Matriz O/D Cargas</a:t>
            </a:r>
          </a:p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TMDA</a:t>
            </a:r>
          </a:p>
          <a:p>
            <a:pPr algn="ctr"/>
            <a:r>
              <a:rPr lang="es-A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ModelBuilder</a:t>
            </a:r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ArcGIS</a:t>
            </a: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CA82488D-1089-471A-B91F-9718D4BC715F}"/>
              </a:ext>
            </a:extLst>
          </p:cNvPr>
          <p:cNvSpPr/>
          <p:nvPr/>
        </p:nvSpPr>
        <p:spPr>
          <a:xfrm>
            <a:off x="1503482" y="898082"/>
            <a:ext cx="252000" cy="2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48" name="Flecha: a la derecha 47">
            <a:extLst>
              <a:ext uri="{FF2B5EF4-FFF2-40B4-BE49-F238E27FC236}">
                <a16:creationId xmlns:a16="http://schemas.microsoft.com/office/drawing/2014/main" id="{434322DD-D822-454B-9305-FD25514B52F6}"/>
              </a:ext>
            </a:extLst>
          </p:cNvPr>
          <p:cNvSpPr/>
          <p:nvPr/>
        </p:nvSpPr>
        <p:spPr>
          <a:xfrm rot="5400000">
            <a:off x="2329395" y="1980738"/>
            <a:ext cx="376894" cy="205767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1CB841F6-792A-43DF-9221-7C0A8B128886}"/>
              </a:ext>
            </a:extLst>
          </p:cNvPr>
          <p:cNvSpPr/>
          <p:nvPr/>
        </p:nvSpPr>
        <p:spPr>
          <a:xfrm>
            <a:off x="1470492" y="2311955"/>
            <a:ext cx="2095500" cy="645786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Medición de Hinterland</a:t>
            </a:r>
          </a:p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Cargas</a:t>
            </a:r>
          </a:p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ArcMap ArcGIS</a:t>
            </a: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DF97D73F-6B74-400F-AD15-FABF1B0B7899}"/>
              </a:ext>
            </a:extLst>
          </p:cNvPr>
          <p:cNvSpPr/>
          <p:nvPr/>
        </p:nvSpPr>
        <p:spPr>
          <a:xfrm>
            <a:off x="1503482" y="1996618"/>
            <a:ext cx="252000" cy="2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  <p:sp>
        <p:nvSpPr>
          <p:cNvPr id="51" name="Flecha: a la derecha 50">
            <a:extLst>
              <a:ext uri="{FF2B5EF4-FFF2-40B4-BE49-F238E27FC236}">
                <a16:creationId xmlns:a16="http://schemas.microsoft.com/office/drawing/2014/main" id="{53CC4682-2B79-48C8-9E30-F533B27AE030}"/>
              </a:ext>
            </a:extLst>
          </p:cNvPr>
          <p:cNvSpPr/>
          <p:nvPr/>
        </p:nvSpPr>
        <p:spPr>
          <a:xfrm rot="5400000">
            <a:off x="2329395" y="3079274"/>
            <a:ext cx="376894" cy="205767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F75FCCC3-DC2E-41CC-A4D4-0F9FEBBE9789}"/>
              </a:ext>
            </a:extLst>
          </p:cNvPr>
          <p:cNvSpPr/>
          <p:nvPr/>
        </p:nvSpPr>
        <p:spPr>
          <a:xfrm>
            <a:off x="1470492" y="3422903"/>
            <a:ext cx="2095500" cy="645786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Encaminamientos </a:t>
            </a:r>
          </a:p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Sobre la Red Vial</a:t>
            </a:r>
          </a:p>
          <a:p>
            <a:pPr algn="ctr"/>
            <a:r>
              <a:rPr lang="es-A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ModelBuilder</a:t>
            </a:r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ArcGIS</a:t>
            </a:r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14E1F41C-E99D-40CF-AC1A-8FDB5D2F36D6}"/>
              </a:ext>
            </a:extLst>
          </p:cNvPr>
          <p:cNvSpPr/>
          <p:nvPr/>
        </p:nvSpPr>
        <p:spPr>
          <a:xfrm>
            <a:off x="1503482" y="3107566"/>
            <a:ext cx="252000" cy="2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56" name="Flecha: a la derecha 55">
            <a:extLst>
              <a:ext uri="{FF2B5EF4-FFF2-40B4-BE49-F238E27FC236}">
                <a16:creationId xmlns:a16="http://schemas.microsoft.com/office/drawing/2014/main" id="{833C31F8-E688-4139-9786-9C63A69EA1F3}"/>
              </a:ext>
            </a:extLst>
          </p:cNvPr>
          <p:cNvSpPr/>
          <p:nvPr/>
        </p:nvSpPr>
        <p:spPr>
          <a:xfrm rot="5400000">
            <a:off x="2329395" y="4190222"/>
            <a:ext cx="376894" cy="205767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CC3234BE-3147-40D8-8843-104DA64E62DA}"/>
              </a:ext>
            </a:extLst>
          </p:cNvPr>
          <p:cNvSpPr/>
          <p:nvPr/>
        </p:nvSpPr>
        <p:spPr>
          <a:xfrm>
            <a:off x="1470492" y="4544890"/>
            <a:ext cx="2095500" cy="645786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Tráficos en Red Vulnerabilidad </a:t>
            </a:r>
            <a:r>
              <a:rPr lang="es-A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ArcToolBox</a:t>
            </a:r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ArcGIS</a:t>
            </a: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736BB55E-1254-4D81-9422-C574F50AD623}"/>
              </a:ext>
            </a:extLst>
          </p:cNvPr>
          <p:cNvSpPr/>
          <p:nvPr/>
        </p:nvSpPr>
        <p:spPr>
          <a:xfrm>
            <a:off x="1503482" y="4229553"/>
            <a:ext cx="252000" cy="2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</p:txBody>
      </p:sp>
      <p:sp>
        <p:nvSpPr>
          <p:cNvPr id="60" name="Rectángulo: esquinas redondeadas 59">
            <a:extLst>
              <a:ext uri="{FF2B5EF4-FFF2-40B4-BE49-F238E27FC236}">
                <a16:creationId xmlns:a16="http://schemas.microsoft.com/office/drawing/2014/main" id="{6E52BEF2-3CEB-48B0-B362-C3267D5F820D}"/>
              </a:ext>
            </a:extLst>
          </p:cNvPr>
          <p:cNvSpPr/>
          <p:nvPr/>
        </p:nvSpPr>
        <p:spPr>
          <a:xfrm>
            <a:off x="4449721" y="3422903"/>
            <a:ext cx="1731818" cy="645786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Datos Infraestructura Lineal y Nodal</a:t>
            </a:r>
          </a:p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Input</a:t>
            </a:r>
          </a:p>
        </p:txBody>
      </p:sp>
      <p:sp>
        <p:nvSpPr>
          <p:cNvPr id="61" name="Flecha: a la derecha 60">
            <a:extLst>
              <a:ext uri="{FF2B5EF4-FFF2-40B4-BE49-F238E27FC236}">
                <a16:creationId xmlns:a16="http://schemas.microsoft.com/office/drawing/2014/main" id="{E661A103-DD96-4F02-BAAC-9527829B8B04}"/>
              </a:ext>
            </a:extLst>
          </p:cNvPr>
          <p:cNvSpPr/>
          <p:nvPr/>
        </p:nvSpPr>
        <p:spPr>
          <a:xfrm rot="5400000">
            <a:off x="5126783" y="4190222"/>
            <a:ext cx="376894" cy="205767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2" name="Rectángulo: esquinas redondeadas 61">
            <a:extLst>
              <a:ext uri="{FF2B5EF4-FFF2-40B4-BE49-F238E27FC236}">
                <a16:creationId xmlns:a16="http://schemas.microsoft.com/office/drawing/2014/main" id="{C6610D19-3013-4B57-B940-E7EFC2A52A28}"/>
              </a:ext>
            </a:extLst>
          </p:cNvPr>
          <p:cNvSpPr/>
          <p:nvPr/>
        </p:nvSpPr>
        <p:spPr>
          <a:xfrm>
            <a:off x="4267880" y="4544890"/>
            <a:ext cx="2095500" cy="645786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Índice de Afectación</a:t>
            </a:r>
          </a:p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Redes / Nodos</a:t>
            </a:r>
          </a:p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QGIS</a:t>
            </a:r>
          </a:p>
        </p:txBody>
      </p:sp>
      <p:sp>
        <p:nvSpPr>
          <p:cNvPr id="63" name="Rectángulo: esquinas redondeadas 62">
            <a:extLst>
              <a:ext uri="{FF2B5EF4-FFF2-40B4-BE49-F238E27FC236}">
                <a16:creationId xmlns:a16="http://schemas.microsoft.com/office/drawing/2014/main" id="{1F75C226-4004-4CFD-AF16-4A71EFE65DED}"/>
              </a:ext>
            </a:extLst>
          </p:cNvPr>
          <p:cNvSpPr/>
          <p:nvPr/>
        </p:nvSpPr>
        <p:spPr>
          <a:xfrm>
            <a:off x="4449721" y="5899731"/>
            <a:ext cx="1731818" cy="645786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Datos Climáticos Infraestructura</a:t>
            </a:r>
          </a:p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Input</a:t>
            </a:r>
          </a:p>
        </p:txBody>
      </p:sp>
      <p:sp>
        <p:nvSpPr>
          <p:cNvPr id="64" name="Rectángulo: esquinas redondeadas 63">
            <a:extLst>
              <a:ext uri="{FF2B5EF4-FFF2-40B4-BE49-F238E27FC236}">
                <a16:creationId xmlns:a16="http://schemas.microsoft.com/office/drawing/2014/main" id="{2CE20359-2F8A-4039-8ABF-C017849BF102}"/>
              </a:ext>
            </a:extLst>
          </p:cNvPr>
          <p:cNvSpPr/>
          <p:nvPr/>
        </p:nvSpPr>
        <p:spPr>
          <a:xfrm>
            <a:off x="6988528" y="4544890"/>
            <a:ext cx="2095500" cy="645786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Índice de Afectación</a:t>
            </a:r>
          </a:p>
          <a:p>
            <a:pPr algn="ctr"/>
            <a:r>
              <a:rPr lang="es-AR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Departamentos</a:t>
            </a:r>
          </a:p>
          <a:p>
            <a:pPr algn="ctr"/>
            <a:r>
              <a:rPr lang="es-AR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QGIS</a:t>
            </a:r>
          </a:p>
        </p:txBody>
      </p:sp>
      <p:sp>
        <p:nvSpPr>
          <p:cNvPr id="65" name="Rectángulo: esquinas redondeadas 64">
            <a:extLst>
              <a:ext uri="{FF2B5EF4-FFF2-40B4-BE49-F238E27FC236}">
                <a16:creationId xmlns:a16="http://schemas.microsoft.com/office/drawing/2014/main" id="{014C7A5A-E104-4EBA-B3C2-4970664AE96E}"/>
              </a:ext>
            </a:extLst>
          </p:cNvPr>
          <p:cNvSpPr/>
          <p:nvPr/>
        </p:nvSpPr>
        <p:spPr>
          <a:xfrm>
            <a:off x="9709176" y="4544890"/>
            <a:ext cx="2095500" cy="645786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Índice de Afectación Ponderación</a:t>
            </a:r>
          </a:p>
          <a:p>
            <a:pPr algn="ctr"/>
            <a:r>
              <a:rPr lang="es-AR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Nivel de Intervención 1</a:t>
            </a:r>
          </a:p>
        </p:txBody>
      </p:sp>
      <p:sp>
        <p:nvSpPr>
          <p:cNvPr id="66" name="Elipse 65">
            <a:extLst>
              <a:ext uri="{FF2B5EF4-FFF2-40B4-BE49-F238E27FC236}">
                <a16:creationId xmlns:a16="http://schemas.microsoft.com/office/drawing/2014/main" id="{55727FA5-EE81-4409-9D09-026AA0ACB70C}"/>
              </a:ext>
            </a:extLst>
          </p:cNvPr>
          <p:cNvSpPr/>
          <p:nvPr/>
        </p:nvSpPr>
        <p:spPr>
          <a:xfrm>
            <a:off x="4267880" y="4229553"/>
            <a:ext cx="252000" cy="2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</a:p>
        </p:txBody>
      </p:sp>
      <p:sp>
        <p:nvSpPr>
          <p:cNvPr id="67" name="Elipse 66">
            <a:extLst>
              <a:ext uri="{FF2B5EF4-FFF2-40B4-BE49-F238E27FC236}">
                <a16:creationId xmlns:a16="http://schemas.microsoft.com/office/drawing/2014/main" id="{2FC711E3-67FB-47AE-A497-438FA62D691D}"/>
              </a:ext>
            </a:extLst>
          </p:cNvPr>
          <p:cNvSpPr/>
          <p:nvPr/>
        </p:nvSpPr>
        <p:spPr>
          <a:xfrm>
            <a:off x="6992230" y="4229553"/>
            <a:ext cx="252000" cy="2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A25BC343-9B77-454C-9B90-41D531F02162}"/>
              </a:ext>
            </a:extLst>
          </p:cNvPr>
          <p:cNvSpPr/>
          <p:nvPr/>
        </p:nvSpPr>
        <p:spPr>
          <a:xfrm>
            <a:off x="9660911" y="4229553"/>
            <a:ext cx="252000" cy="2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</a:p>
        </p:txBody>
      </p:sp>
      <p:sp>
        <p:nvSpPr>
          <p:cNvPr id="69" name="Rectángulo: esquinas redondeadas 68">
            <a:extLst>
              <a:ext uri="{FF2B5EF4-FFF2-40B4-BE49-F238E27FC236}">
                <a16:creationId xmlns:a16="http://schemas.microsoft.com/office/drawing/2014/main" id="{DF819140-BC59-4D15-A0C1-6AA2F04B3082}"/>
              </a:ext>
            </a:extLst>
          </p:cNvPr>
          <p:cNvSpPr/>
          <p:nvPr/>
        </p:nvSpPr>
        <p:spPr>
          <a:xfrm>
            <a:off x="2684678" y="5516245"/>
            <a:ext cx="1075323" cy="301264"/>
          </a:xfrm>
          <a:prstGeom prst="round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Output/Input</a:t>
            </a:r>
          </a:p>
        </p:txBody>
      </p:sp>
      <p:cxnSp>
        <p:nvCxnSpPr>
          <p:cNvPr id="70" name="Conector: angular 69">
            <a:extLst>
              <a:ext uri="{FF2B5EF4-FFF2-40B4-BE49-F238E27FC236}">
                <a16:creationId xmlns:a16="http://schemas.microsoft.com/office/drawing/2014/main" id="{7898CEE9-3B3D-4547-A3BA-632B6296D239}"/>
              </a:ext>
            </a:extLst>
          </p:cNvPr>
          <p:cNvCxnSpPr>
            <a:cxnSpLocks/>
            <a:stCxn id="57" idx="2"/>
            <a:endCxn id="69" idx="1"/>
          </p:cNvCxnSpPr>
          <p:nvPr/>
        </p:nvCxnSpPr>
        <p:spPr>
          <a:xfrm rot="16200000" flipH="1">
            <a:off x="2363360" y="5345558"/>
            <a:ext cx="476201" cy="166436"/>
          </a:xfrm>
          <a:prstGeom prst="bentConnector2">
            <a:avLst/>
          </a:prstGeom>
          <a:ln>
            <a:solidFill>
              <a:srgbClr val="9DC3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: angular 70">
            <a:extLst>
              <a:ext uri="{FF2B5EF4-FFF2-40B4-BE49-F238E27FC236}">
                <a16:creationId xmlns:a16="http://schemas.microsoft.com/office/drawing/2014/main" id="{6B435BFA-322A-4323-97E9-1DC911499547}"/>
              </a:ext>
            </a:extLst>
          </p:cNvPr>
          <p:cNvCxnSpPr>
            <a:cxnSpLocks/>
            <a:stCxn id="69" idx="3"/>
            <a:endCxn id="62" idx="2"/>
          </p:cNvCxnSpPr>
          <p:nvPr/>
        </p:nvCxnSpPr>
        <p:spPr>
          <a:xfrm flipV="1">
            <a:off x="3760001" y="5190676"/>
            <a:ext cx="1555629" cy="476201"/>
          </a:xfrm>
          <a:prstGeom prst="bentConnector2">
            <a:avLst/>
          </a:prstGeom>
          <a:ln>
            <a:solidFill>
              <a:srgbClr val="9DC3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lecha: a la derecha 72">
            <a:extLst>
              <a:ext uri="{FF2B5EF4-FFF2-40B4-BE49-F238E27FC236}">
                <a16:creationId xmlns:a16="http://schemas.microsoft.com/office/drawing/2014/main" id="{708EE9A8-5D46-4985-9FB3-E7D1C75C3BD1}"/>
              </a:ext>
            </a:extLst>
          </p:cNvPr>
          <p:cNvSpPr/>
          <p:nvPr/>
        </p:nvSpPr>
        <p:spPr>
          <a:xfrm>
            <a:off x="3728489" y="4764899"/>
            <a:ext cx="376894" cy="205767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4" name="Flecha: a la derecha 73">
            <a:extLst>
              <a:ext uri="{FF2B5EF4-FFF2-40B4-BE49-F238E27FC236}">
                <a16:creationId xmlns:a16="http://schemas.microsoft.com/office/drawing/2014/main" id="{9AD5C191-A731-423A-974F-5B5D9176FF14}"/>
              </a:ext>
            </a:extLst>
          </p:cNvPr>
          <p:cNvSpPr/>
          <p:nvPr/>
        </p:nvSpPr>
        <p:spPr>
          <a:xfrm>
            <a:off x="6487507" y="4764899"/>
            <a:ext cx="376894" cy="205767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5" name="Flecha: a la derecha 74">
            <a:extLst>
              <a:ext uri="{FF2B5EF4-FFF2-40B4-BE49-F238E27FC236}">
                <a16:creationId xmlns:a16="http://schemas.microsoft.com/office/drawing/2014/main" id="{A199AB72-A311-45F8-9C57-11D3A935757A}"/>
              </a:ext>
            </a:extLst>
          </p:cNvPr>
          <p:cNvSpPr/>
          <p:nvPr/>
        </p:nvSpPr>
        <p:spPr>
          <a:xfrm>
            <a:off x="9208155" y="4764899"/>
            <a:ext cx="376894" cy="205767"/>
          </a:xfrm>
          <a:prstGeom prst="rightArrow">
            <a:avLst/>
          </a:prstGeom>
          <a:solidFill>
            <a:srgbClr val="D9E2F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7DFDAB-30D6-4D16-AD30-883A9C0D15DF}"/>
              </a:ext>
            </a:extLst>
          </p:cNvPr>
          <p:cNvSpPr/>
          <p:nvPr/>
        </p:nvSpPr>
        <p:spPr>
          <a:xfrm>
            <a:off x="6914286" y="3882100"/>
            <a:ext cx="5043252" cy="1869767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C58D889-19DA-49C2-B80E-8F9F7228C126}"/>
              </a:ext>
            </a:extLst>
          </p:cNvPr>
          <p:cNvSpPr txBox="1"/>
          <p:nvPr/>
        </p:nvSpPr>
        <p:spPr>
          <a:xfrm>
            <a:off x="8060788" y="3174837"/>
            <a:ext cx="2946071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spAutoFit/>
          </a:bodyPr>
          <a:lstStyle>
            <a:defPPr>
              <a:defRPr lang="es-AR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Resultados Finales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4BBB4B07-2D06-4D41-A966-20733460BB91}"/>
              </a:ext>
            </a:extLst>
          </p:cNvPr>
          <p:cNvSpPr txBox="1"/>
          <p:nvPr/>
        </p:nvSpPr>
        <p:spPr>
          <a:xfrm>
            <a:off x="8221466" y="6392039"/>
            <a:ext cx="2350272" cy="306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030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adroTexto 53">
            <a:extLst>
              <a:ext uri="{FF2B5EF4-FFF2-40B4-BE49-F238E27FC236}">
                <a16:creationId xmlns:a16="http://schemas.microsoft.com/office/drawing/2014/main" id="{090E810B-F52F-412E-A6E0-8026363C2145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Encaminamientos Nodos Portuarios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500BA412-EA72-4B77-AAD1-8DB5ECDC01F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1" y="1500153"/>
            <a:ext cx="3688300" cy="5216273"/>
          </a:xfrm>
          <a:prstGeom prst="rect">
            <a:avLst/>
          </a:prstGeom>
          <a:noFill/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37A590C8-E5C2-474E-B882-F840B37DE81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87" y="1501062"/>
            <a:ext cx="3686760" cy="5215320"/>
          </a:xfrm>
          <a:prstGeom prst="rect">
            <a:avLst/>
          </a:prstGeom>
          <a:noFill/>
        </p:spPr>
      </p:pic>
      <p:cxnSp>
        <p:nvCxnSpPr>
          <p:cNvPr id="5" name="Straight Connector 21">
            <a:extLst>
              <a:ext uri="{FF2B5EF4-FFF2-40B4-BE49-F238E27FC236}">
                <a16:creationId xmlns:a16="http://schemas.microsoft.com/office/drawing/2014/main" id="{CB4D2571-A303-4F2B-86CA-E80A75E4400D}"/>
              </a:ext>
            </a:extLst>
          </p:cNvPr>
          <p:cNvCxnSpPr>
            <a:cxnSpLocks/>
          </p:cNvCxnSpPr>
          <p:nvPr/>
        </p:nvCxnSpPr>
        <p:spPr>
          <a:xfrm>
            <a:off x="7777319" y="1412894"/>
            <a:ext cx="0" cy="4991138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2">
            <a:extLst>
              <a:ext uri="{FF2B5EF4-FFF2-40B4-BE49-F238E27FC236}">
                <a16:creationId xmlns:a16="http://schemas.microsoft.com/office/drawing/2014/main" id="{C27E51C8-57BD-4832-9D95-C72ACDFF438F}"/>
              </a:ext>
            </a:extLst>
          </p:cNvPr>
          <p:cNvGrpSpPr/>
          <p:nvPr/>
        </p:nvGrpSpPr>
        <p:grpSpPr>
          <a:xfrm>
            <a:off x="7597319" y="3757806"/>
            <a:ext cx="360000" cy="360000"/>
            <a:chOff x="5949583" y="3840849"/>
            <a:chExt cx="306171" cy="306910"/>
          </a:xfrm>
          <a:solidFill>
            <a:srgbClr val="CFDFED"/>
          </a:solidFill>
        </p:grpSpPr>
        <p:sp>
          <p:nvSpPr>
            <p:cNvPr id="7" name="Freeform 94">
              <a:extLst>
                <a:ext uri="{FF2B5EF4-FFF2-40B4-BE49-F238E27FC236}">
                  <a16:creationId xmlns:a16="http://schemas.microsoft.com/office/drawing/2014/main" id="{48E471EC-EE09-4787-A78B-B07A2A5C0C85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9583" y="3840849"/>
              <a:ext cx="306171" cy="306910"/>
            </a:xfrm>
            <a:custGeom>
              <a:avLst/>
              <a:gdLst>
                <a:gd name="T0" fmla="*/ 0 w 1052"/>
                <a:gd name="T1" fmla="*/ 526 h 1052"/>
                <a:gd name="T2" fmla="*/ 0 w 1052"/>
                <a:gd name="T3" fmla="*/ 526 h 1052"/>
                <a:gd name="T4" fmla="*/ 526 w 1052"/>
                <a:gd name="T5" fmla="*/ 0 h 1052"/>
                <a:gd name="T6" fmla="*/ 1052 w 1052"/>
                <a:gd name="T7" fmla="*/ 526 h 1052"/>
                <a:gd name="T8" fmla="*/ 1052 w 1052"/>
                <a:gd name="T9" fmla="*/ 526 h 1052"/>
                <a:gd name="T10" fmla="*/ 526 w 1052"/>
                <a:gd name="T11" fmla="*/ 1052 h 1052"/>
                <a:gd name="T12" fmla="*/ 526 w 1052"/>
                <a:gd name="T13" fmla="*/ 1052 h 1052"/>
                <a:gd name="T14" fmla="*/ 0 w 1052"/>
                <a:gd name="T15" fmla="*/ 526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2" h="1052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07" tIns="43305" rIns="86607" bIns="43305" numCol="1" anchor="t" anchorCtr="0" compatLnSpc="1">
              <a:prstTxWarp prst="textNoShape">
                <a:avLst/>
              </a:prstTxWarp>
            </a:bodyPr>
            <a:lstStyle/>
            <a:p>
              <a:endParaRPr lang="es-AR" sz="1758" dirty="0">
                <a:solidFill>
                  <a:srgbClr val="6E6F73"/>
                </a:solidFill>
              </a:endParaRPr>
            </a:p>
          </p:txBody>
        </p:sp>
        <p:sp>
          <p:nvSpPr>
            <p:cNvPr id="8" name="Freeform 95">
              <a:extLst>
                <a:ext uri="{FF2B5EF4-FFF2-40B4-BE49-F238E27FC236}">
                  <a16:creationId xmlns:a16="http://schemas.microsoft.com/office/drawing/2014/main" id="{73A3CBF5-08B2-4A2F-9744-B737E8DE6CEF}"/>
                </a:ext>
              </a:extLst>
            </p:cNvPr>
            <p:cNvSpPr>
              <a:spLocks/>
            </p:cNvSpPr>
            <p:nvPr/>
          </p:nvSpPr>
          <p:spPr bwMode="gray">
            <a:xfrm>
              <a:off x="6059345" y="3876005"/>
              <a:ext cx="120251" cy="224731"/>
            </a:xfrm>
            <a:custGeom>
              <a:avLst/>
              <a:gdLst>
                <a:gd name="T0" fmla="*/ 66 w 976"/>
                <a:gd name="T1" fmla="*/ 1824 h 1824"/>
                <a:gd name="T2" fmla="*/ 0 w 976"/>
                <a:gd name="T3" fmla="*/ 1758 h 1824"/>
                <a:gd name="T4" fmla="*/ 843 w 976"/>
                <a:gd name="T5" fmla="*/ 912 h 1824"/>
                <a:gd name="T6" fmla="*/ 0 w 976"/>
                <a:gd name="T7" fmla="*/ 66 h 1824"/>
                <a:gd name="T8" fmla="*/ 66 w 976"/>
                <a:gd name="T9" fmla="*/ 0 h 1824"/>
                <a:gd name="T10" fmla="*/ 976 w 976"/>
                <a:gd name="T11" fmla="*/ 912 h 1824"/>
                <a:gd name="T12" fmla="*/ 66 w 976"/>
                <a:gd name="T13" fmla="*/ 1824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6" h="1824">
                  <a:moveTo>
                    <a:pt x="66" y="1824"/>
                  </a:moveTo>
                  <a:lnTo>
                    <a:pt x="0" y="1758"/>
                  </a:lnTo>
                  <a:lnTo>
                    <a:pt x="843" y="912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976" y="912"/>
                  </a:lnTo>
                  <a:lnTo>
                    <a:pt x="66" y="1824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6607" tIns="43305" rIns="86607" bIns="43305" numCol="1" anchor="t" anchorCtr="0" compatLnSpc="1">
              <a:prstTxWarp prst="textNoShape">
                <a:avLst/>
              </a:prstTxWarp>
            </a:bodyPr>
            <a:lstStyle/>
            <a:p>
              <a:endParaRPr lang="es-AR" sz="1758" dirty="0">
                <a:solidFill>
                  <a:srgbClr val="6E6F73"/>
                </a:solidFill>
              </a:endParaRPr>
            </a:p>
          </p:txBody>
        </p:sp>
      </p:grpSp>
      <p:sp>
        <p:nvSpPr>
          <p:cNvPr id="9" name="Rectángulo 8">
            <a:extLst>
              <a:ext uri="{FF2B5EF4-FFF2-40B4-BE49-F238E27FC236}">
                <a16:creationId xmlns:a16="http://schemas.microsoft.com/office/drawing/2014/main" id="{6BD52FE5-C29E-48D9-908B-ECFBB1AF8EF3}"/>
              </a:ext>
            </a:extLst>
          </p:cNvPr>
          <p:cNvSpPr/>
          <p:nvPr/>
        </p:nvSpPr>
        <p:spPr>
          <a:xfrm>
            <a:off x="8071620" y="1450993"/>
            <a:ext cx="3964836" cy="4991137"/>
          </a:xfrm>
          <a:prstGeom prst="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6547EA1-6CFC-4BD5-9C17-6E765704591D}"/>
              </a:ext>
            </a:extLst>
          </p:cNvPr>
          <p:cNvSpPr txBox="1"/>
          <p:nvPr/>
        </p:nvSpPr>
        <p:spPr>
          <a:xfrm>
            <a:off x="8167457" y="1697257"/>
            <a:ext cx="379232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indent="0" algn="just">
              <a:buNone/>
            </a:pPr>
            <a:r>
              <a:rPr lang="es-AR" dirty="0"/>
              <a:t>Se determinan 3 provincias concentran 80% carga en toneladas (Cerealero – Oleaginoso):</a:t>
            </a:r>
          </a:p>
          <a:p>
            <a:pPr marL="0" indent="0" algn="just">
              <a:buNone/>
            </a:pPr>
            <a:endParaRPr lang="es-AR" dirty="0"/>
          </a:p>
          <a:p>
            <a:pPr algn="just"/>
            <a:r>
              <a:rPr lang="es-AR" sz="1100" dirty="0"/>
              <a:t>Buenos Aires</a:t>
            </a:r>
          </a:p>
          <a:p>
            <a:pPr algn="just"/>
            <a:r>
              <a:rPr lang="es-AR" sz="1100" dirty="0"/>
              <a:t>Santa Fe</a:t>
            </a:r>
          </a:p>
          <a:p>
            <a:pPr algn="just"/>
            <a:r>
              <a:rPr lang="es-AR" sz="1100" dirty="0"/>
              <a:t>Córdoba</a:t>
            </a:r>
            <a:endParaRPr lang="es-AR" sz="12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5149278-ACB2-4413-95F7-F856E0CD18FA}"/>
              </a:ext>
            </a:extLst>
          </p:cNvPr>
          <p:cNvSpPr txBox="1"/>
          <p:nvPr/>
        </p:nvSpPr>
        <p:spPr>
          <a:xfrm>
            <a:off x="8479535" y="3172040"/>
            <a:ext cx="344757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indent="0" algn="just">
              <a:buNone/>
            </a:pPr>
            <a:r>
              <a:rPr lang="es-AR" dirty="0">
                <a:effectLst/>
              </a:rPr>
              <a:t>Las rutas que vinculan las provincias de Córdoba, Santa Fe y Buenos Aires con el nodo Paraná-Medio circulan los mayores volúmenes de carga a granel del país</a:t>
            </a:r>
          </a:p>
          <a:p>
            <a:pPr marL="0" indent="0" algn="just">
              <a:buNone/>
            </a:pPr>
            <a:endParaRPr lang="es-AR" dirty="0">
              <a:effectLst/>
            </a:endParaRPr>
          </a:p>
          <a:p>
            <a:pPr algn="just"/>
            <a:r>
              <a:rPr lang="es-AR" sz="1200" dirty="0">
                <a:effectLst/>
              </a:rPr>
              <a:t>Rutas relevantes: </a:t>
            </a:r>
          </a:p>
          <a:p>
            <a:pPr marL="628650" lvl="1" indent="-171450" algn="just">
              <a:buFont typeface="Courier New" panose="02070309020205020404" pitchFamily="49" charset="0"/>
              <a:buChar char="o"/>
            </a:pPr>
            <a:r>
              <a:rPr lang="es-AR" sz="1100" dirty="0">
                <a:solidFill>
                  <a:schemeClr val="bg2">
                    <a:lumMod val="2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Nacionales </a:t>
            </a:r>
            <a:r>
              <a:rPr lang="es-AR" sz="11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es-AR" sz="1100" dirty="0">
                <a:solidFill>
                  <a:schemeClr val="bg2">
                    <a:lumMod val="2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9, 11, 33 y 34</a:t>
            </a:r>
          </a:p>
          <a:p>
            <a:pPr marL="628650" lvl="1" indent="-171450" algn="just">
              <a:buFont typeface="Courier New" panose="02070309020205020404" pitchFamily="49" charset="0"/>
              <a:buChar char="o"/>
            </a:pPr>
            <a:r>
              <a:rPr lang="es-AR" sz="11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Ruta provincial 18 Buenos Aires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6D4909D-22E3-4529-8DC0-5909C29672BB}"/>
              </a:ext>
            </a:extLst>
          </p:cNvPr>
          <p:cNvSpPr txBox="1"/>
          <p:nvPr/>
        </p:nvSpPr>
        <p:spPr>
          <a:xfrm>
            <a:off x="8479535" y="5023216"/>
            <a:ext cx="344757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indent="0" algn="just">
              <a:buNone/>
            </a:pPr>
            <a:r>
              <a:rPr lang="es-AR" dirty="0">
                <a:effectLst/>
              </a:rPr>
              <a:t>Orígenes concentrados en Buenos Aires y menor proporción en La Pampa</a:t>
            </a:r>
          </a:p>
          <a:p>
            <a:pPr marL="0" indent="0" algn="just">
              <a:buNone/>
            </a:pPr>
            <a:endParaRPr lang="es-AR" dirty="0">
              <a:effectLst/>
            </a:endParaRPr>
          </a:p>
          <a:p>
            <a:pPr algn="just"/>
            <a:r>
              <a:rPr lang="es-AR" sz="1200" dirty="0">
                <a:effectLst/>
              </a:rPr>
              <a:t>Rutas relevantes: </a:t>
            </a:r>
          </a:p>
          <a:p>
            <a:pPr marL="628650" lvl="1" indent="-171450" algn="just">
              <a:buFont typeface="Courier New" panose="02070309020205020404" pitchFamily="49" charset="0"/>
              <a:buChar char="o"/>
            </a:pPr>
            <a:r>
              <a:rPr lang="es-AR" sz="11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Nacionales : 33, 3, 227 y 228</a:t>
            </a:r>
          </a:p>
          <a:p>
            <a:pPr marL="628650" lvl="1" indent="-171450" algn="just">
              <a:buFont typeface="Courier New" panose="02070309020205020404" pitchFamily="49" charset="0"/>
              <a:buChar char="o"/>
            </a:pPr>
            <a:r>
              <a:rPr lang="es-AR" sz="11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Provinciales: 88 y 193 Buenos Aires</a:t>
            </a:r>
            <a:endParaRPr lang="es-AR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F1F722F-96FC-4BF2-AC32-8203C4F865DC}"/>
              </a:ext>
            </a:extLst>
          </p:cNvPr>
          <p:cNvSpPr txBox="1"/>
          <p:nvPr/>
        </p:nvSpPr>
        <p:spPr>
          <a:xfrm>
            <a:off x="476755" y="1004071"/>
            <a:ext cx="2946071" cy="33855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spAutoFit/>
          </a:bodyPr>
          <a:lstStyle>
            <a:defPPr>
              <a:defRPr lang="es-AR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AR" sz="1600" dirty="0">
                <a:solidFill>
                  <a:schemeClr val="bg2">
                    <a:lumMod val="25000"/>
                  </a:schemeClr>
                </a:solidFill>
              </a:rPr>
              <a:t>Nodo Paraná Medio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C52F43B-D482-475F-A2BF-B5DB6BBC6CC5}"/>
              </a:ext>
            </a:extLst>
          </p:cNvPr>
          <p:cNvSpPr txBox="1"/>
          <p:nvPr/>
        </p:nvSpPr>
        <p:spPr>
          <a:xfrm>
            <a:off x="4331076" y="1004071"/>
            <a:ext cx="2946071" cy="33855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spAutoFit/>
          </a:bodyPr>
          <a:lstStyle>
            <a:defPPr>
              <a:defRPr lang="es-AR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AR" sz="1600" dirty="0">
                <a:solidFill>
                  <a:schemeClr val="bg2">
                    <a:lumMod val="25000"/>
                  </a:schemeClr>
                </a:solidFill>
              </a:rPr>
              <a:t>Nodo Atlántico Bonaerense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E7E97798-AC32-42E0-9C86-A5C97BB81C60}"/>
              </a:ext>
            </a:extLst>
          </p:cNvPr>
          <p:cNvSpPr/>
          <p:nvPr/>
        </p:nvSpPr>
        <p:spPr>
          <a:xfrm>
            <a:off x="450295" y="1008960"/>
            <a:ext cx="304920" cy="30492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36B2D1A5-3BDF-4F5B-88EF-F26E4A32BDF3}"/>
              </a:ext>
            </a:extLst>
          </p:cNvPr>
          <p:cNvSpPr/>
          <p:nvPr/>
        </p:nvSpPr>
        <p:spPr>
          <a:xfrm>
            <a:off x="3956154" y="1008960"/>
            <a:ext cx="304920" cy="30492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76132BEA-6EF1-4B06-8FAD-EF9F38F986FE}"/>
              </a:ext>
            </a:extLst>
          </p:cNvPr>
          <p:cNvSpPr/>
          <p:nvPr/>
        </p:nvSpPr>
        <p:spPr>
          <a:xfrm>
            <a:off x="8123815" y="3200280"/>
            <a:ext cx="304920" cy="30492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96AAF54C-6228-4976-9511-8052E384BFBA}"/>
              </a:ext>
            </a:extLst>
          </p:cNvPr>
          <p:cNvSpPr/>
          <p:nvPr/>
        </p:nvSpPr>
        <p:spPr>
          <a:xfrm>
            <a:off x="8123815" y="5038647"/>
            <a:ext cx="304920" cy="30492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64567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adroTexto 53">
            <a:extLst>
              <a:ext uri="{FF2B5EF4-FFF2-40B4-BE49-F238E27FC236}">
                <a16:creationId xmlns:a16="http://schemas.microsoft.com/office/drawing/2014/main" id="{090E810B-F52F-412E-A6E0-8026363C2145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 err="1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Hinterlands</a:t>
            </a: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principales nodos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F165C61C-DE6B-4FFB-922B-7A1909FB42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761" y="975487"/>
            <a:ext cx="5940044" cy="5669026"/>
          </a:xfrm>
          <a:prstGeom prst="rect">
            <a:avLst/>
          </a:prstGeom>
        </p:spPr>
      </p:pic>
      <p:cxnSp>
        <p:nvCxnSpPr>
          <p:cNvPr id="40" name="Straight Connector 21">
            <a:extLst>
              <a:ext uri="{FF2B5EF4-FFF2-40B4-BE49-F238E27FC236}">
                <a16:creationId xmlns:a16="http://schemas.microsoft.com/office/drawing/2014/main" id="{12B0D060-ADEA-43FF-A1E7-C15A34063B8E}"/>
              </a:ext>
            </a:extLst>
          </p:cNvPr>
          <p:cNvCxnSpPr>
            <a:cxnSpLocks/>
          </p:cNvCxnSpPr>
          <p:nvPr/>
        </p:nvCxnSpPr>
        <p:spPr>
          <a:xfrm>
            <a:off x="6991811" y="1049416"/>
            <a:ext cx="0" cy="5490252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22">
            <a:extLst>
              <a:ext uri="{FF2B5EF4-FFF2-40B4-BE49-F238E27FC236}">
                <a16:creationId xmlns:a16="http://schemas.microsoft.com/office/drawing/2014/main" id="{FDDBCFB0-4566-4C60-8F40-EB56D21B3DDF}"/>
              </a:ext>
            </a:extLst>
          </p:cNvPr>
          <p:cNvGrpSpPr/>
          <p:nvPr/>
        </p:nvGrpSpPr>
        <p:grpSpPr>
          <a:xfrm>
            <a:off x="6811811" y="3643885"/>
            <a:ext cx="360000" cy="360000"/>
            <a:chOff x="5949583" y="3840849"/>
            <a:chExt cx="306171" cy="306910"/>
          </a:xfrm>
          <a:solidFill>
            <a:srgbClr val="CFDFED"/>
          </a:solidFill>
        </p:grpSpPr>
        <p:sp>
          <p:nvSpPr>
            <p:cNvPr id="43" name="Freeform 94">
              <a:extLst>
                <a:ext uri="{FF2B5EF4-FFF2-40B4-BE49-F238E27FC236}">
                  <a16:creationId xmlns:a16="http://schemas.microsoft.com/office/drawing/2014/main" id="{99AB144A-7E61-40DC-8906-A9822EB99134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9583" y="3840849"/>
              <a:ext cx="306171" cy="306910"/>
            </a:xfrm>
            <a:custGeom>
              <a:avLst/>
              <a:gdLst>
                <a:gd name="T0" fmla="*/ 0 w 1052"/>
                <a:gd name="T1" fmla="*/ 526 h 1052"/>
                <a:gd name="T2" fmla="*/ 0 w 1052"/>
                <a:gd name="T3" fmla="*/ 526 h 1052"/>
                <a:gd name="T4" fmla="*/ 526 w 1052"/>
                <a:gd name="T5" fmla="*/ 0 h 1052"/>
                <a:gd name="T6" fmla="*/ 1052 w 1052"/>
                <a:gd name="T7" fmla="*/ 526 h 1052"/>
                <a:gd name="T8" fmla="*/ 1052 w 1052"/>
                <a:gd name="T9" fmla="*/ 526 h 1052"/>
                <a:gd name="T10" fmla="*/ 526 w 1052"/>
                <a:gd name="T11" fmla="*/ 1052 h 1052"/>
                <a:gd name="T12" fmla="*/ 526 w 1052"/>
                <a:gd name="T13" fmla="*/ 1052 h 1052"/>
                <a:gd name="T14" fmla="*/ 0 w 1052"/>
                <a:gd name="T15" fmla="*/ 526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2" h="1052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07" tIns="43305" rIns="86607" bIns="43305" numCol="1" anchor="t" anchorCtr="0" compatLnSpc="1">
              <a:prstTxWarp prst="textNoShape">
                <a:avLst/>
              </a:prstTxWarp>
            </a:bodyPr>
            <a:lstStyle/>
            <a:p>
              <a:endParaRPr lang="es-AR" sz="1758" dirty="0">
                <a:solidFill>
                  <a:srgbClr val="6E6F73"/>
                </a:solidFill>
              </a:endParaRPr>
            </a:p>
          </p:txBody>
        </p:sp>
        <p:sp>
          <p:nvSpPr>
            <p:cNvPr id="44" name="Freeform 95">
              <a:extLst>
                <a:ext uri="{FF2B5EF4-FFF2-40B4-BE49-F238E27FC236}">
                  <a16:creationId xmlns:a16="http://schemas.microsoft.com/office/drawing/2014/main" id="{B4A9377D-7FE0-404C-A9E7-F287E10A3F4A}"/>
                </a:ext>
              </a:extLst>
            </p:cNvPr>
            <p:cNvSpPr>
              <a:spLocks/>
            </p:cNvSpPr>
            <p:nvPr/>
          </p:nvSpPr>
          <p:spPr bwMode="gray">
            <a:xfrm>
              <a:off x="6059345" y="3876005"/>
              <a:ext cx="120251" cy="224731"/>
            </a:xfrm>
            <a:custGeom>
              <a:avLst/>
              <a:gdLst>
                <a:gd name="T0" fmla="*/ 66 w 976"/>
                <a:gd name="T1" fmla="*/ 1824 h 1824"/>
                <a:gd name="T2" fmla="*/ 0 w 976"/>
                <a:gd name="T3" fmla="*/ 1758 h 1824"/>
                <a:gd name="T4" fmla="*/ 843 w 976"/>
                <a:gd name="T5" fmla="*/ 912 h 1824"/>
                <a:gd name="T6" fmla="*/ 0 w 976"/>
                <a:gd name="T7" fmla="*/ 66 h 1824"/>
                <a:gd name="T8" fmla="*/ 66 w 976"/>
                <a:gd name="T9" fmla="*/ 0 h 1824"/>
                <a:gd name="T10" fmla="*/ 976 w 976"/>
                <a:gd name="T11" fmla="*/ 912 h 1824"/>
                <a:gd name="T12" fmla="*/ 66 w 976"/>
                <a:gd name="T13" fmla="*/ 1824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6" h="1824">
                  <a:moveTo>
                    <a:pt x="66" y="1824"/>
                  </a:moveTo>
                  <a:lnTo>
                    <a:pt x="0" y="1758"/>
                  </a:lnTo>
                  <a:lnTo>
                    <a:pt x="843" y="912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976" y="912"/>
                  </a:lnTo>
                  <a:lnTo>
                    <a:pt x="66" y="1824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6607" tIns="43305" rIns="86607" bIns="43305" numCol="1" anchor="t" anchorCtr="0" compatLnSpc="1">
              <a:prstTxWarp prst="textNoShape">
                <a:avLst/>
              </a:prstTxWarp>
            </a:bodyPr>
            <a:lstStyle/>
            <a:p>
              <a:endParaRPr lang="es-AR" sz="1758" dirty="0">
                <a:solidFill>
                  <a:srgbClr val="6E6F73"/>
                </a:solidFill>
              </a:endParaRPr>
            </a:p>
          </p:txBody>
        </p:sp>
      </p:grpSp>
      <p:sp>
        <p:nvSpPr>
          <p:cNvPr id="46" name="Rectángulo 45">
            <a:extLst>
              <a:ext uri="{FF2B5EF4-FFF2-40B4-BE49-F238E27FC236}">
                <a16:creationId xmlns:a16="http://schemas.microsoft.com/office/drawing/2014/main" id="{64403FCE-E084-4904-95E8-BE22BB1FF846}"/>
              </a:ext>
            </a:extLst>
          </p:cNvPr>
          <p:cNvSpPr/>
          <p:nvPr/>
        </p:nvSpPr>
        <p:spPr>
          <a:xfrm>
            <a:off x="7326272" y="950087"/>
            <a:ext cx="4560928" cy="5669026"/>
          </a:xfrm>
          <a:prstGeom prst="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C86A17FD-B160-456A-A806-0AB69ED8C850}"/>
              </a:ext>
            </a:extLst>
          </p:cNvPr>
          <p:cNvSpPr txBox="1"/>
          <p:nvPr/>
        </p:nvSpPr>
        <p:spPr>
          <a:xfrm>
            <a:off x="7354374" y="1392457"/>
            <a:ext cx="445662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just"/>
            <a:r>
              <a:rPr lang="es-AR" sz="1300" dirty="0">
                <a:effectLst/>
              </a:rPr>
              <a:t>Hinterland primario abarca la mayor parte de la Zona Núcleo, con excepción de la provincia de Buenos Aires (5 M Ton – 500 Km)</a:t>
            </a:r>
          </a:p>
          <a:p>
            <a:pPr algn="just"/>
            <a:r>
              <a:rPr lang="es-AR" sz="1300" dirty="0">
                <a:effectLst/>
              </a:rPr>
              <a:t>Hinterland secundario  más disperso 2M Ton. (Norte – Noroeste, sector menor en Nordeste)</a:t>
            </a:r>
          </a:p>
          <a:p>
            <a:pPr algn="just"/>
            <a:r>
              <a:rPr lang="es-AR" sz="1300" dirty="0"/>
              <a:t>Incluso posible contemplar orígenes que aportan ~100m Ton-&gt;</a:t>
            </a:r>
            <a:r>
              <a:rPr lang="es-AR" sz="1300" i="1" dirty="0"/>
              <a:t>Cobertura todo norte país</a:t>
            </a:r>
            <a:endParaRPr lang="es-AR" sz="1300" i="1" dirty="0">
              <a:effectLst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6736D586-D8F0-404D-A58A-4E5B48E3F7EE}"/>
              </a:ext>
            </a:extLst>
          </p:cNvPr>
          <p:cNvSpPr txBox="1"/>
          <p:nvPr/>
        </p:nvSpPr>
        <p:spPr>
          <a:xfrm>
            <a:off x="7354375" y="3360719"/>
            <a:ext cx="445662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just"/>
            <a:r>
              <a:rPr lang="es-AR" sz="1300" dirty="0"/>
              <a:t>Dos puertos principales a 200 Km entre sí</a:t>
            </a:r>
          </a:p>
          <a:p>
            <a:pPr algn="just"/>
            <a:r>
              <a:rPr lang="es-AR" sz="1300" dirty="0"/>
              <a:t>Hinterland primario desde 560 m Ton. Cobertura: Mar del Plata a Tres Arroyos/Tandil a Necochea-&gt; No contempla Bahía Blanca por estar más lejos de epicentro de siembra</a:t>
            </a:r>
          </a:p>
          <a:p>
            <a:pPr algn="just"/>
            <a:r>
              <a:rPr lang="es-AR" sz="1300" dirty="0"/>
              <a:t>Hinterland Secundario: Contempla Bahía Blanca, alcanza cargas menores a 100 m toneladas del centro oeste Buenos Aires y este de la Pampa.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5D52901A-112B-4699-AF8F-077B3C76385E}"/>
              </a:ext>
            </a:extLst>
          </p:cNvPr>
          <p:cNvSpPr txBox="1"/>
          <p:nvPr/>
        </p:nvSpPr>
        <p:spPr>
          <a:xfrm>
            <a:off x="8474823" y="2950280"/>
            <a:ext cx="2215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indent="0" algn="ctr">
              <a:buFont typeface="Arial" panose="020B0604020202020204" pitchFamily="34" charset="0"/>
              <a:buNone/>
              <a:defRPr sz="1400" b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AR" dirty="0"/>
              <a:t>Atlántico Bonaerense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0B4907BD-EB54-460A-B1D8-320F365B2E36}"/>
              </a:ext>
            </a:extLst>
          </p:cNvPr>
          <p:cNvSpPr txBox="1"/>
          <p:nvPr/>
        </p:nvSpPr>
        <p:spPr>
          <a:xfrm>
            <a:off x="8517922" y="1019573"/>
            <a:ext cx="194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indent="0" algn="ctr">
              <a:buNone/>
            </a:pPr>
            <a:r>
              <a:rPr lang="es-AR" b="1" dirty="0"/>
              <a:t>Paraná Medio</a:t>
            </a:r>
            <a:endParaRPr lang="es-AR" sz="1200" b="1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592CAA73-4615-4DE2-B1D1-C696FAAFBC70}"/>
              </a:ext>
            </a:extLst>
          </p:cNvPr>
          <p:cNvSpPr txBox="1"/>
          <p:nvPr/>
        </p:nvSpPr>
        <p:spPr>
          <a:xfrm>
            <a:off x="7354375" y="5531522"/>
            <a:ext cx="445662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just"/>
            <a:r>
              <a:rPr lang="es-AR" sz="1300" dirty="0">
                <a:effectLst/>
              </a:rPr>
              <a:t>Atlántico Bonaerense capta principalmente granos - complejo exportador cerealero</a:t>
            </a:r>
            <a:r>
              <a:rPr lang="es-AR" sz="1300" dirty="0"/>
              <a:t> </a:t>
            </a:r>
          </a:p>
          <a:p>
            <a:pPr algn="just"/>
            <a:r>
              <a:rPr lang="es-AR" sz="1300" dirty="0"/>
              <a:t>Paraná Medio capta aceites y harinas – Capacidad procesamiento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85BFAB01-DAF4-4688-9AEA-B29965D659AC}"/>
              </a:ext>
            </a:extLst>
          </p:cNvPr>
          <p:cNvSpPr txBox="1"/>
          <p:nvPr/>
        </p:nvSpPr>
        <p:spPr>
          <a:xfrm>
            <a:off x="8568722" y="5204547"/>
            <a:ext cx="194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indent="0" algn="ctr">
              <a:buFont typeface="Arial" panose="020B0604020202020204" pitchFamily="34" charset="0"/>
              <a:buNone/>
              <a:defRPr sz="1400" b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AR" dirty="0"/>
              <a:t>Zona Indefinición</a:t>
            </a:r>
          </a:p>
        </p:txBody>
      </p:sp>
    </p:spTree>
    <p:extLst>
      <p:ext uri="{BB962C8B-B14F-4D97-AF65-F5344CB8AC3E}">
        <p14:creationId xmlns:p14="http://schemas.microsoft.com/office/powerpoint/2010/main" val="1472855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8B3754A-3D48-47A4-9A9A-1A195EB4DA3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440" y="1436078"/>
            <a:ext cx="2804305" cy="3964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8228B7C2-A193-4428-A1A6-5A8447049D14}"/>
              </a:ext>
            </a:extLst>
          </p:cNvPr>
          <p:cNvSpPr/>
          <p:nvPr/>
        </p:nvSpPr>
        <p:spPr>
          <a:xfrm>
            <a:off x="7836242" y="5440767"/>
            <a:ext cx="4231932" cy="1299535"/>
          </a:xfrm>
          <a:prstGeom prst="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090E810B-F52F-412E-A6E0-8026363C2145}"/>
              </a:ext>
            </a:extLst>
          </p:cNvPr>
          <p:cNvSpPr txBox="1"/>
          <p:nvPr/>
        </p:nvSpPr>
        <p:spPr>
          <a:xfrm>
            <a:off x="44163" y="108031"/>
            <a:ext cx="11823700" cy="614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Coeficiente de Variación - Tiempos demora tramos y suma afectaciones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21">
            <a:extLst>
              <a:ext uri="{FF2B5EF4-FFF2-40B4-BE49-F238E27FC236}">
                <a16:creationId xmlns:a16="http://schemas.microsoft.com/office/drawing/2014/main" id="{BB0A1262-3F11-4C88-A7B9-590F204EAC44}"/>
              </a:ext>
            </a:extLst>
          </p:cNvPr>
          <p:cNvCxnSpPr>
            <a:cxnSpLocks/>
          </p:cNvCxnSpPr>
          <p:nvPr/>
        </p:nvCxnSpPr>
        <p:spPr>
          <a:xfrm>
            <a:off x="7715278" y="1647565"/>
            <a:ext cx="0" cy="4991138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22">
            <a:extLst>
              <a:ext uri="{FF2B5EF4-FFF2-40B4-BE49-F238E27FC236}">
                <a16:creationId xmlns:a16="http://schemas.microsoft.com/office/drawing/2014/main" id="{C549DE65-078E-4DFE-B811-E295158873D7}"/>
              </a:ext>
            </a:extLst>
          </p:cNvPr>
          <p:cNvGrpSpPr/>
          <p:nvPr/>
        </p:nvGrpSpPr>
        <p:grpSpPr>
          <a:xfrm>
            <a:off x="7535278" y="3916277"/>
            <a:ext cx="360000" cy="360000"/>
            <a:chOff x="5949583" y="3840849"/>
            <a:chExt cx="306171" cy="306910"/>
          </a:xfrm>
          <a:solidFill>
            <a:srgbClr val="CFDFED"/>
          </a:solidFill>
        </p:grpSpPr>
        <p:sp>
          <p:nvSpPr>
            <p:cNvPr id="8" name="Freeform 94">
              <a:extLst>
                <a:ext uri="{FF2B5EF4-FFF2-40B4-BE49-F238E27FC236}">
                  <a16:creationId xmlns:a16="http://schemas.microsoft.com/office/drawing/2014/main" id="{5239B3B0-CF68-4A64-98D4-036A7E3B46AD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9583" y="3840849"/>
              <a:ext cx="306171" cy="306910"/>
            </a:xfrm>
            <a:custGeom>
              <a:avLst/>
              <a:gdLst>
                <a:gd name="T0" fmla="*/ 0 w 1052"/>
                <a:gd name="T1" fmla="*/ 526 h 1052"/>
                <a:gd name="T2" fmla="*/ 0 w 1052"/>
                <a:gd name="T3" fmla="*/ 526 h 1052"/>
                <a:gd name="T4" fmla="*/ 526 w 1052"/>
                <a:gd name="T5" fmla="*/ 0 h 1052"/>
                <a:gd name="T6" fmla="*/ 1052 w 1052"/>
                <a:gd name="T7" fmla="*/ 526 h 1052"/>
                <a:gd name="T8" fmla="*/ 1052 w 1052"/>
                <a:gd name="T9" fmla="*/ 526 h 1052"/>
                <a:gd name="T10" fmla="*/ 526 w 1052"/>
                <a:gd name="T11" fmla="*/ 1052 h 1052"/>
                <a:gd name="T12" fmla="*/ 526 w 1052"/>
                <a:gd name="T13" fmla="*/ 1052 h 1052"/>
                <a:gd name="T14" fmla="*/ 0 w 1052"/>
                <a:gd name="T15" fmla="*/ 526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2" h="1052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07" tIns="43305" rIns="86607" bIns="43305" numCol="1" anchor="t" anchorCtr="0" compatLnSpc="1">
              <a:prstTxWarp prst="textNoShape">
                <a:avLst/>
              </a:prstTxWarp>
            </a:bodyPr>
            <a:lstStyle/>
            <a:p>
              <a:endParaRPr lang="es-AR" sz="1758" dirty="0">
                <a:solidFill>
                  <a:srgbClr val="6E6F73"/>
                </a:solidFill>
              </a:endParaRPr>
            </a:p>
          </p:txBody>
        </p:sp>
        <p:sp>
          <p:nvSpPr>
            <p:cNvPr id="9" name="Freeform 95">
              <a:extLst>
                <a:ext uri="{FF2B5EF4-FFF2-40B4-BE49-F238E27FC236}">
                  <a16:creationId xmlns:a16="http://schemas.microsoft.com/office/drawing/2014/main" id="{BEEE623E-AD79-41DC-BF31-0FB07CB6762F}"/>
                </a:ext>
              </a:extLst>
            </p:cNvPr>
            <p:cNvSpPr>
              <a:spLocks/>
            </p:cNvSpPr>
            <p:nvPr/>
          </p:nvSpPr>
          <p:spPr bwMode="gray">
            <a:xfrm>
              <a:off x="6059345" y="3876005"/>
              <a:ext cx="120251" cy="224731"/>
            </a:xfrm>
            <a:custGeom>
              <a:avLst/>
              <a:gdLst>
                <a:gd name="T0" fmla="*/ 66 w 976"/>
                <a:gd name="T1" fmla="*/ 1824 h 1824"/>
                <a:gd name="T2" fmla="*/ 0 w 976"/>
                <a:gd name="T3" fmla="*/ 1758 h 1824"/>
                <a:gd name="T4" fmla="*/ 843 w 976"/>
                <a:gd name="T5" fmla="*/ 912 h 1824"/>
                <a:gd name="T6" fmla="*/ 0 w 976"/>
                <a:gd name="T7" fmla="*/ 66 h 1824"/>
                <a:gd name="T8" fmla="*/ 66 w 976"/>
                <a:gd name="T9" fmla="*/ 0 h 1824"/>
                <a:gd name="T10" fmla="*/ 976 w 976"/>
                <a:gd name="T11" fmla="*/ 912 h 1824"/>
                <a:gd name="T12" fmla="*/ 66 w 976"/>
                <a:gd name="T13" fmla="*/ 1824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6" h="1824">
                  <a:moveTo>
                    <a:pt x="66" y="1824"/>
                  </a:moveTo>
                  <a:lnTo>
                    <a:pt x="0" y="1758"/>
                  </a:lnTo>
                  <a:lnTo>
                    <a:pt x="843" y="912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976" y="912"/>
                  </a:lnTo>
                  <a:lnTo>
                    <a:pt x="66" y="1824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6607" tIns="43305" rIns="86607" bIns="43305" numCol="1" anchor="t" anchorCtr="0" compatLnSpc="1">
              <a:prstTxWarp prst="textNoShape">
                <a:avLst/>
              </a:prstTxWarp>
            </a:bodyPr>
            <a:lstStyle/>
            <a:p>
              <a:endParaRPr lang="es-AR" sz="1758" dirty="0">
                <a:solidFill>
                  <a:srgbClr val="6E6F73"/>
                </a:solidFill>
              </a:endParaRPr>
            </a:p>
          </p:txBody>
        </p:sp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D0E5493D-52BE-4466-965C-DB4C35D01E19}"/>
              </a:ext>
            </a:extLst>
          </p:cNvPr>
          <p:cNvSpPr/>
          <p:nvPr/>
        </p:nvSpPr>
        <p:spPr>
          <a:xfrm>
            <a:off x="4015585" y="4134440"/>
            <a:ext cx="3413777" cy="2532427"/>
          </a:xfrm>
          <a:prstGeom prst="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F1E2450-261A-4001-8D83-EC1117BD7130}"/>
              </a:ext>
            </a:extLst>
          </p:cNvPr>
          <p:cNvSpPr txBox="1"/>
          <p:nvPr/>
        </p:nvSpPr>
        <p:spPr>
          <a:xfrm>
            <a:off x="4043687" y="4193989"/>
            <a:ext cx="3335709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just"/>
            <a:r>
              <a:rPr lang="es-AR" sz="1300" dirty="0">
                <a:effectLst/>
              </a:rPr>
              <a:t>Los dos tramos con mayor valor: Norte Buenos Aires </a:t>
            </a:r>
            <a:r>
              <a:rPr lang="es-AR" sz="1300" dirty="0"/>
              <a:t>- </a:t>
            </a:r>
            <a:r>
              <a:rPr lang="es-AR" sz="1300" dirty="0">
                <a:effectLst/>
              </a:rPr>
              <a:t>RN188 y el que conecta la localidad de Lincoln con Roca, pasando por Junín (cortes 4-5). </a:t>
            </a:r>
          </a:p>
          <a:p>
            <a:pPr algn="just"/>
            <a:endParaRPr lang="es-AR" sz="1300" dirty="0">
              <a:effectLst/>
            </a:endParaRPr>
          </a:p>
          <a:p>
            <a:pPr algn="just"/>
            <a:r>
              <a:rPr lang="es-AR" sz="1300" dirty="0"/>
              <a:t>Variación intermedia: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sz="1100" dirty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Cortes 29 (puente Rosario-Victoria)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sz="1100" dirty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Cortes 78-81-84 (este de la provincia de Chaco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sz="1100" dirty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Cortes 73-74 (este Santa Fe)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sz="1100" dirty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Corte 77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AR" sz="1100" dirty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Cortes 62-66-67-61-64-82 (Límite Entre Ríos y Corrientes)</a:t>
            </a:r>
            <a:endParaRPr lang="es-AR" sz="700" dirty="0">
              <a:solidFill>
                <a:srgbClr val="3B3838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103716D-591D-4EC5-A9FE-CF3E439CF831}"/>
              </a:ext>
            </a:extLst>
          </p:cNvPr>
          <p:cNvSpPr txBox="1"/>
          <p:nvPr/>
        </p:nvSpPr>
        <p:spPr>
          <a:xfrm>
            <a:off x="7836242" y="5499896"/>
            <a:ext cx="423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just"/>
            <a:r>
              <a:rPr lang="es-AR" sz="1200" dirty="0">
                <a:effectLst/>
              </a:rPr>
              <a:t>Cada centroide suma tiempos de demora de todos los nodos que separan de puerto salida</a:t>
            </a:r>
          </a:p>
          <a:p>
            <a:pPr algn="just"/>
            <a:r>
              <a:rPr lang="es-AR" sz="1200" dirty="0"/>
              <a:t>Zonas más alejadas -  más reencaminamientos</a:t>
            </a:r>
          </a:p>
          <a:p>
            <a:pPr algn="just"/>
            <a:r>
              <a:rPr lang="es-AR" sz="1200" dirty="0" err="1">
                <a:effectLst/>
              </a:rPr>
              <a:t>Máx</a:t>
            </a:r>
            <a:r>
              <a:rPr lang="es-AR" sz="1200" dirty="0">
                <a:effectLst/>
              </a:rPr>
              <a:t>: 50 Hs Misiones – Nordeste Corrientes.</a:t>
            </a:r>
          </a:p>
          <a:p>
            <a:pPr algn="just"/>
            <a:r>
              <a:rPr lang="es-AR" sz="1200" dirty="0">
                <a:effectLst/>
              </a:rPr>
              <a:t>Relevante: Formosa, límite E</a:t>
            </a:r>
            <a:r>
              <a:rPr lang="es-AR" sz="1200" dirty="0"/>
              <a:t>ntre </a:t>
            </a:r>
            <a:r>
              <a:rPr lang="es-AR" sz="1200" dirty="0">
                <a:effectLst/>
              </a:rPr>
              <a:t>Ríos –Corrientes –Zona adyacente Santa Fe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CB82D6-9C04-4DAA-AE31-0DD989496855}"/>
              </a:ext>
            </a:extLst>
          </p:cNvPr>
          <p:cNvSpPr txBox="1"/>
          <p:nvPr/>
        </p:nvSpPr>
        <p:spPr>
          <a:xfrm>
            <a:off x="8466787" y="938809"/>
            <a:ext cx="2849232" cy="401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indent="0" algn="ctr">
              <a:buNone/>
            </a:pPr>
            <a:r>
              <a:rPr lang="es-AR" sz="1800" b="1" dirty="0"/>
              <a:t>Suma Horas Afectación</a:t>
            </a:r>
            <a:endParaRPr lang="es-AR" sz="16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87144C6-EA77-4362-8055-D048655D52E0}"/>
              </a:ext>
            </a:extLst>
          </p:cNvPr>
          <p:cNvSpPr txBox="1"/>
          <p:nvPr/>
        </p:nvSpPr>
        <p:spPr>
          <a:xfrm>
            <a:off x="875981" y="918743"/>
            <a:ext cx="6107583" cy="441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indent="0" algn="ctr">
              <a:buNone/>
            </a:pPr>
            <a:r>
              <a:rPr lang="es-AR" sz="1800" b="1" dirty="0"/>
              <a:t>Coeficiente de Variación – Tiempos demora arco</a:t>
            </a:r>
            <a:endParaRPr lang="es-AR" sz="1600" b="1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633950C-6D14-4420-9DFA-D183BA87CD2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90" y="1433140"/>
            <a:ext cx="3424689" cy="532627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58B6D34-863C-4757-B603-7F806C467F6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034" y="1531635"/>
            <a:ext cx="3174365" cy="241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97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" descr="Map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837" y="1260706"/>
            <a:ext cx="7286241" cy="5152516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00" name="Google Shape;200;p3"/>
          <p:cNvCxnSpPr/>
          <p:nvPr/>
        </p:nvCxnSpPr>
        <p:spPr>
          <a:xfrm>
            <a:off x="7811791" y="1362094"/>
            <a:ext cx="0" cy="4991138"/>
          </a:xfrm>
          <a:prstGeom prst="straightConnector1">
            <a:avLst/>
          </a:prstGeom>
          <a:noFill/>
          <a:ln w="28575" cap="rnd" cmpd="sng">
            <a:solidFill>
              <a:srgbClr val="595959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201" name="Google Shape;201;p3"/>
          <p:cNvGrpSpPr/>
          <p:nvPr/>
        </p:nvGrpSpPr>
        <p:grpSpPr>
          <a:xfrm>
            <a:off x="7631791" y="3707006"/>
            <a:ext cx="360000" cy="360000"/>
            <a:chOff x="5949583" y="3840849"/>
            <a:chExt cx="306171" cy="306910"/>
          </a:xfrm>
        </p:grpSpPr>
        <p:sp>
          <p:nvSpPr>
            <p:cNvPr id="202" name="Google Shape;202;p3"/>
            <p:cNvSpPr/>
            <p:nvPr/>
          </p:nvSpPr>
          <p:spPr>
            <a:xfrm>
              <a:off x="5949583" y="3840849"/>
              <a:ext cx="306171" cy="306910"/>
            </a:xfrm>
            <a:custGeom>
              <a:avLst/>
              <a:gdLst/>
              <a:ahLst/>
              <a:cxnLst/>
              <a:rect l="l" t="t" r="r" b="b"/>
              <a:pathLst>
                <a:path w="1052" h="1052" extrusionOk="0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solidFill>
              <a:srgbClr val="CFDFED"/>
            </a:solidFill>
            <a:ln>
              <a:noFill/>
            </a:ln>
          </p:spPr>
          <p:txBody>
            <a:bodyPr spcFirstLastPara="1" wrap="square" lIns="86600" tIns="43300" rIns="86600" bIns="433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758" b="0" i="0" u="none" strike="noStrike" kern="0" cap="none" spc="0" normalizeH="0" baseline="0" noProof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6059345" y="3876005"/>
              <a:ext cx="120251" cy="224731"/>
            </a:xfrm>
            <a:custGeom>
              <a:avLst/>
              <a:gdLst/>
              <a:ahLst/>
              <a:cxnLst/>
              <a:rect l="l" t="t" r="r" b="b"/>
              <a:pathLst>
                <a:path w="976" h="1824" extrusionOk="0">
                  <a:moveTo>
                    <a:pt x="66" y="1824"/>
                  </a:moveTo>
                  <a:lnTo>
                    <a:pt x="0" y="1758"/>
                  </a:lnTo>
                  <a:lnTo>
                    <a:pt x="843" y="912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976" y="912"/>
                  </a:lnTo>
                  <a:lnTo>
                    <a:pt x="66" y="1824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600" tIns="43300" rIns="86600" bIns="433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758" b="0" i="0" u="none" strike="noStrike" kern="0" cap="none" spc="0" normalizeH="0" baseline="0" noProof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3"/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Afectación Vial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8121504" y="1517308"/>
            <a:ext cx="3949199" cy="4799556"/>
          </a:xfrm>
          <a:prstGeom prst="rect">
            <a:avLst/>
          </a:prstGeom>
          <a:solidFill>
            <a:srgbClr val="F7F7F7"/>
          </a:solidFill>
          <a:ln w="12700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"/>
          <p:cNvSpPr txBox="1"/>
          <p:nvPr/>
        </p:nvSpPr>
        <p:spPr>
          <a:xfrm>
            <a:off x="8223663" y="2264488"/>
            <a:ext cx="3691639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300"/>
              <a:buFont typeface="Arial"/>
              <a:buChar char="•"/>
              <a:tabLst/>
              <a:defRPr/>
            </a:pPr>
            <a:r>
              <a:rPr kumimoji="0" lang="es-AR" sz="13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Contempla para cada departamento los kilómetros de infraestructura vial disponibles y el </a:t>
            </a:r>
            <a:r>
              <a:rPr kumimoji="0" lang="es-AR" sz="13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TMDA</a:t>
            </a:r>
            <a:r>
              <a:rPr kumimoji="0" lang="es-AR" sz="13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ponderado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03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300"/>
              <a:buFont typeface="Arial"/>
              <a:buNone/>
              <a:tabLst/>
              <a:defRPr/>
            </a:pP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300"/>
              <a:buFont typeface="Arial"/>
              <a:buChar char="•"/>
              <a:tabLst/>
              <a:defRPr/>
            </a:pPr>
            <a:r>
              <a:rPr kumimoji="0" lang="es-AR" sz="13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 calcula un índice que tiene una escala de 1 a 10:</a:t>
            </a:r>
            <a:r>
              <a:rPr kumimoji="0" lang="es-AR" sz="13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s-AR" sz="1300" b="1" i="1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Relevancia Vial</a:t>
            </a:r>
            <a:endParaRPr kumimoji="0" sz="1300" b="1" i="1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3"/>
          <p:cNvSpPr txBox="1"/>
          <p:nvPr/>
        </p:nvSpPr>
        <p:spPr>
          <a:xfrm>
            <a:off x="9245094" y="1810397"/>
            <a:ext cx="194606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Relevancia Vial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8" name="Google Shape;208;p3"/>
          <p:cNvSpPr txBox="1"/>
          <p:nvPr/>
        </p:nvSpPr>
        <p:spPr>
          <a:xfrm>
            <a:off x="8223663" y="4222766"/>
            <a:ext cx="3691639" cy="1892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300"/>
              <a:buFont typeface="Arial"/>
              <a:buChar char="•"/>
              <a:tabLst/>
              <a:defRPr/>
            </a:pPr>
            <a:r>
              <a:rPr kumimoji="0" lang="es-AR" sz="13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Pondera los kilómetros de tramos afectados por lluvias e inundaciones por departamento y el índice de relevancia vial.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300"/>
              <a:buFont typeface="Arial"/>
              <a:buNone/>
              <a:tabLst/>
              <a:defRPr/>
            </a:pPr>
            <a:r>
              <a:rPr kumimoji="0" lang="es-AR" sz="13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300"/>
              <a:buFont typeface="Arial"/>
              <a:buChar char="•"/>
              <a:tabLst/>
              <a:defRPr/>
            </a:pPr>
            <a:r>
              <a:rPr kumimoji="0" lang="es-AR" sz="13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 calcula un índice que tiene una escala de 1 a 10:</a:t>
            </a:r>
            <a:r>
              <a:rPr kumimoji="0" lang="es-AR" sz="1300" b="1" i="1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Índice de Afectación Vial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03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300"/>
              <a:buFont typeface="Arial"/>
              <a:buNone/>
              <a:tabLst/>
              <a:defRPr/>
            </a:pPr>
            <a:endParaRPr kumimoji="0" sz="1300" b="1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300"/>
              <a:buFont typeface="Arial"/>
              <a:buChar char="•"/>
              <a:tabLst/>
              <a:defRPr/>
            </a:pPr>
            <a:r>
              <a:rPr kumimoji="0" lang="es-AR" sz="1300" b="1" i="1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 identifican 34 tramos con prioridad 1 de intervención</a:t>
            </a:r>
            <a:endParaRPr kumimoji="0" sz="1300" b="1" i="1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3"/>
          <p:cNvSpPr txBox="1"/>
          <p:nvPr/>
        </p:nvSpPr>
        <p:spPr>
          <a:xfrm>
            <a:off x="9245094" y="3781375"/>
            <a:ext cx="194606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Afectación Vial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0972799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Tramos viales requerimientos de adaptación prioridad 1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23AE6FC4-8B1E-4CB5-BA8B-DBB162A9FF1E}"/>
              </a:ext>
            </a:extLst>
          </p:cNvPr>
          <p:cNvGraphicFramePr>
            <a:graphicFrameLocks noGrp="1"/>
          </p:cNvGraphicFramePr>
          <p:nvPr/>
        </p:nvGraphicFramePr>
        <p:xfrm>
          <a:off x="3661136" y="1825632"/>
          <a:ext cx="4869728" cy="43513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231">
                  <a:extLst>
                    <a:ext uri="{9D8B030D-6E8A-4147-A177-3AD203B41FA5}">
                      <a16:colId xmlns:a16="http://schemas.microsoft.com/office/drawing/2014/main" val="3358797109"/>
                    </a:ext>
                  </a:extLst>
                </a:gridCol>
                <a:gridCol w="523627">
                  <a:extLst>
                    <a:ext uri="{9D8B030D-6E8A-4147-A177-3AD203B41FA5}">
                      <a16:colId xmlns:a16="http://schemas.microsoft.com/office/drawing/2014/main" val="1857480234"/>
                    </a:ext>
                  </a:extLst>
                </a:gridCol>
                <a:gridCol w="911110">
                  <a:extLst>
                    <a:ext uri="{9D8B030D-6E8A-4147-A177-3AD203B41FA5}">
                      <a16:colId xmlns:a16="http://schemas.microsoft.com/office/drawing/2014/main" val="442447783"/>
                    </a:ext>
                  </a:extLst>
                </a:gridCol>
                <a:gridCol w="764495">
                  <a:extLst>
                    <a:ext uri="{9D8B030D-6E8A-4147-A177-3AD203B41FA5}">
                      <a16:colId xmlns:a16="http://schemas.microsoft.com/office/drawing/2014/main" val="3378619558"/>
                    </a:ext>
                  </a:extLst>
                </a:gridCol>
                <a:gridCol w="345594">
                  <a:extLst>
                    <a:ext uri="{9D8B030D-6E8A-4147-A177-3AD203B41FA5}">
                      <a16:colId xmlns:a16="http://schemas.microsoft.com/office/drawing/2014/main" val="3767249856"/>
                    </a:ext>
                  </a:extLst>
                </a:gridCol>
                <a:gridCol w="1141506">
                  <a:extLst>
                    <a:ext uri="{9D8B030D-6E8A-4147-A177-3AD203B41FA5}">
                      <a16:colId xmlns:a16="http://schemas.microsoft.com/office/drawing/2014/main" val="3239239227"/>
                    </a:ext>
                  </a:extLst>
                </a:gridCol>
                <a:gridCol w="492209">
                  <a:extLst>
                    <a:ext uri="{9D8B030D-6E8A-4147-A177-3AD203B41FA5}">
                      <a16:colId xmlns:a16="http://schemas.microsoft.com/office/drawing/2014/main" val="454679049"/>
                    </a:ext>
                  </a:extLst>
                </a:gridCol>
                <a:gridCol w="397956">
                  <a:extLst>
                    <a:ext uri="{9D8B030D-6E8A-4147-A177-3AD203B41FA5}">
                      <a16:colId xmlns:a16="http://schemas.microsoft.com/office/drawing/2014/main" val="2555700722"/>
                    </a:ext>
                  </a:extLst>
                </a:gridCol>
              </a:tblGrid>
              <a:tr h="204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Ruta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Provincia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Departamento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Longitud [Km]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TMDA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Indice afectación vial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Longitud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Latitud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/>
                </a:tc>
                <a:extLst>
                  <a:ext uri="{0D108BD9-81ED-4DB2-BD59-A6C34878D82A}">
                    <a16:rowId xmlns:a16="http://schemas.microsoft.com/office/drawing/2014/main" val="1864346654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16,7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2350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844760896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4,2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2800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-59,23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-28,01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2594988234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12,8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3145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1467397691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165,7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3150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4107571324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134,5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3376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-59,20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-27,72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121684960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104,9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3426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2160169255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4,0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3950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2629978532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1,3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4900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-27,37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2639214753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65,6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4950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166346769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80,0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6250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2138279998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11,2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6350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-27,37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1698163502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6,8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7398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2926697990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31,5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7450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1034845310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19,3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9650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-59,17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-27,67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114868976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55,2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2800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-59,51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-28,77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270594402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21,4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3145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-59,35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-28,48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542911606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38,9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3150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-59,45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-28,68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877290957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25,7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3376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-59,51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-28,77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4112297232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28,9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3426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-59,25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-28,13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580105987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84,0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3550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-59,72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-29,15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888536616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31,8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3900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-60,00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-29,37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411354182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19,4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3950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-59,48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-28,73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1339770524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17,6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4100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-59,83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-29,28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734106632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16,9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4950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-59,29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-28,33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858127409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2,1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6250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-59,25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-28,18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467426498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74,3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7398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-59,52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-28,78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721969068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6,5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7450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-59,26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-28,24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2151548864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67,8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9650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-59,25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-28,19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1792545484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69,4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11000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-27,41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500550460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1,9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15700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-58,99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-27,41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247565885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62,1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22325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-58,93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-27,43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687752363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0016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Chaco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 Fernando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21,5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23170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-58,89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-27,45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744287820"/>
                  </a:ext>
                </a:extLst>
              </a:tr>
              <a:tr h="125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A009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Santa Fe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General Obligado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13,9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1560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10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>
                          <a:effectLst/>
                        </a:rPr>
                        <a:t>-59,62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700" dirty="0">
                          <a:effectLst/>
                        </a:rPr>
                        <a:t>-29,20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b"/>
                </a:tc>
                <a:extLst>
                  <a:ext uri="{0D108BD9-81ED-4DB2-BD59-A6C34878D82A}">
                    <a16:rowId xmlns:a16="http://schemas.microsoft.com/office/drawing/2014/main" val="3479386619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65D19D3E-D303-42FB-83CF-B756E7C34E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036875"/>
              </p:ext>
            </p:extLst>
          </p:nvPr>
        </p:nvGraphicFramePr>
        <p:xfrm>
          <a:off x="939800" y="863601"/>
          <a:ext cx="10130559" cy="5559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0013">
                  <a:extLst>
                    <a:ext uri="{9D8B030D-6E8A-4147-A177-3AD203B41FA5}">
                      <a16:colId xmlns:a16="http://schemas.microsoft.com/office/drawing/2014/main" val="2691832695"/>
                    </a:ext>
                  </a:extLst>
                </a:gridCol>
                <a:gridCol w="1089308">
                  <a:extLst>
                    <a:ext uri="{9D8B030D-6E8A-4147-A177-3AD203B41FA5}">
                      <a16:colId xmlns:a16="http://schemas.microsoft.com/office/drawing/2014/main" val="1154107192"/>
                    </a:ext>
                  </a:extLst>
                </a:gridCol>
                <a:gridCol w="1895395">
                  <a:extLst>
                    <a:ext uri="{9D8B030D-6E8A-4147-A177-3AD203B41FA5}">
                      <a16:colId xmlns:a16="http://schemas.microsoft.com/office/drawing/2014/main" val="3876121256"/>
                    </a:ext>
                  </a:extLst>
                </a:gridCol>
                <a:gridCol w="1590389">
                  <a:extLst>
                    <a:ext uri="{9D8B030D-6E8A-4147-A177-3AD203B41FA5}">
                      <a16:colId xmlns:a16="http://schemas.microsoft.com/office/drawing/2014/main" val="1757797567"/>
                    </a:ext>
                  </a:extLst>
                </a:gridCol>
                <a:gridCol w="718943">
                  <a:extLst>
                    <a:ext uri="{9D8B030D-6E8A-4147-A177-3AD203B41FA5}">
                      <a16:colId xmlns:a16="http://schemas.microsoft.com/office/drawing/2014/main" val="3562479966"/>
                    </a:ext>
                  </a:extLst>
                </a:gridCol>
                <a:gridCol w="2374689">
                  <a:extLst>
                    <a:ext uri="{9D8B030D-6E8A-4147-A177-3AD203B41FA5}">
                      <a16:colId xmlns:a16="http://schemas.microsoft.com/office/drawing/2014/main" val="2657319744"/>
                    </a:ext>
                  </a:extLst>
                </a:gridCol>
                <a:gridCol w="1023949">
                  <a:extLst>
                    <a:ext uri="{9D8B030D-6E8A-4147-A177-3AD203B41FA5}">
                      <a16:colId xmlns:a16="http://schemas.microsoft.com/office/drawing/2014/main" val="1731131227"/>
                    </a:ext>
                  </a:extLst>
                </a:gridCol>
                <a:gridCol w="827873">
                  <a:extLst>
                    <a:ext uri="{9D8B030D-6E8A-4147-A177-3AD203B41FA5}">
                      <a16:colId xmlns:a16="http://schemas.microsoft.com/office/drawing/2014/main" val="1343515814"/>
                    </a:ext>
                  </a:extLst>
                </a:gridCol>
              </a:tblGrid>
              <a:tr h="2217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Ruta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Provincia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Departamento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Longitud [Km]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TMDA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Indice afectación vial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Longitud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Latitud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641758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16,7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582042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4,2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2800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-28,01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868205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12,8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3145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329685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165,7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637695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134,5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3376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-27,72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513514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104,9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3426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451163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4,0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3950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780328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1,3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4900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-27,37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976353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65,6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4950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583790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80,0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6250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784022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11,2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6350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-27,37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177322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6,8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7398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971251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31,5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7450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047446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19,3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9650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19178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55,2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2800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-59,51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-28,77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917719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21,4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3145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-59,35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-28,48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273285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38,9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-59,45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-28,68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303551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25,7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3376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-59,51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-28,77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708765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28,9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3426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-28,13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071079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84,0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3550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-59,72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-29,15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314620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31,8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3900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-29,37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85530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19,4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3950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-59,48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-28,73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599139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17,6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4100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-59,83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-29,28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846327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16,9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4950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-28,33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094976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6250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-28,18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153402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74,3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7398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-59,52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-28,78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280710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6,5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7450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-28,24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841055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67,8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9650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-28,19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223039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69,4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-27,41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207732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1,9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15700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-58,99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-27,41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137156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62,1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22325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-58,93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-27,43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75408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0016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21,5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23170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-58,89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-27,45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787931"/>
                  </a:ext>
                </a:extLst>
              </a:tr>
              <a:tr h="152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A009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Obligado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13,9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1560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-59,62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-29,20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6654" marR="36654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757667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3D051D1A-ABEC-43E1-B9E7-BFDA912DE880}"/>
              </a:ext>
            </a:extLst>
          </p:cNvPr>
          <p:cNvSpPr txBox="1"/>
          <p:nvPr/>
        </p:nvSpPr>
        <p:spPr>
          <a:xfrm>
            <a:off x="3048000" y="6521677"/>
            <a:ext cx="6096000" cy="27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97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21">
            <a:extLst>
              <a:ext uri="{FF2B5EF4-FFF2-40B4-BE49-F238E27FC236}">
                <a16:creationId xmlns:a16="http://schemas.microsoft.com/office/drawing/2014/main" id="{AD527EEA-AA2D-4D18-8759-ABEA37F34630}"/>
              </a:ext>
            </a:extLst>
          </p:cNvPr>
          <p:cNvCxnSpPr>
            <a:cxnSpLocks/>
          </p:cNvCxnSpPr>
          <p:nvPr/>
        </p:nvCxnSpPr>
        <p:spPr>
          <a:xfrm>
            <a:off x="7694031" y="1374794"/>
            <a:ext cx="0" cy="4991138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2">
            <a:extLst>
              <a:ext uri="{FF2B5EF4-FFF2-40B4-BE49-F238E27FC236}">
                <a16:creationId xmlns:a16="http://schemas.microsoft.com/office/drawing/2014/main" id="{3FBA301F-CA8C-458B-B245-83497653D038}"/>
              </a:ext>
            </a:extLst>
          </p:cNvPr>
          <p:cNvGrpSpPr/>
          <p:nvPr/>
        </p:nvGrpSpPr>
        <p:grpSpPr>
          <a:xfrm>
            <a:off x="7514031" y="3719706"/>
            <a:ext cx="360000" cy="360000"/>
            <a:chOff x="5949583" y="3840849"/>
            <a:chExt cx="306171" cy="306910"/>
          </a:xfrm>
          <a:solidFill>
            <a:srgbClr val="CFDFED"/>
          </a:solidFill>
        </p:grpSpPr>
        <p:sp>
          <p:nvSpPr>
            <p:cNvPr id="6" name="Freeform 94">
              <a:extLst>
                <a:ext uri="{FF2B5EF4-FFF2-40B4-BE49-F238E27FC236}">
                  <a16:creationId xmlns:a16="http://schemas.microsoft.com/office/drawing/2014/main" id="{BC5993FA-C51C-4BD2-8FAB-52C7595F7889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9583" y="3840849"/>
              <a:ext cx="306171" cy="306910"/>
            </a:xfrm>
            <a:custGeom>
              <a:avLst/>
              <a:gdLst>
                <a:gd name="T0" fmla="*/ 0 w 1052"/>
                <a:gd name="T1" fmla="*/ 526 h 1052"/>
                <a:gd name="T2" fmla="*/ 0 w 1052"/>
                <a:gd name="T3" fmla="*/ 526 h 1052"/>
                <a:gd name="T4" fmla="*/ 526 w 1052"/>
                <a:gd name="T5" fmla="*/ 0 h 1052"/>
                <a:gd name="T6" fmla="*/ 1052 w 1052"/>
                <a:gd name="T7" fmla="*/ 526 h 1052"/>
                <a:gd name="T8" fmla="*/ 1052 w 1052"/>
                <a:gd name="T9" fmla="*/ 526 h 1052"/>
                <a:gd name="T10" fmla="*/ 526 w 1052"/>
                <a:gd name="T11" fmla="*/ 1052 h 1052"/>
                <a:gd name="T12" fmla="*/ 526 w 1052"/>
                <a:gd name="T13" fmla="*/ 1052 h 1052"/>
                <a:gd name="T14" fmla="*/ 0 w 1052"/>
                <a:gd name="T15" fmla="*/ 526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2" h="1052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07" tIns="43305" rIns="86607" bIns="433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758" b="0" i="0" u="none" strike="noStrike" kern="1200" cap="none" spc="0" normalizeH="0" baseline="0" noProof="0" dirty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95">
              <a:extLst>
                <a:ext uri="{FF2B5EF4-FFF2-40B4-BE49-F238E27FC236}">
                  <a16:creationId xmlns:a16="http://schemas.microsoft.com/office/drawing/2014/main" id="{F8B4EC21-430B-4ACE-AF00-399CCB7D546A}"/>
                </a:ext>
              </a:extLst>
            </p:cNvPr>
            <p:cNvSpPr>
              <a:spLocks/>
            </p:cNvSpPr>
            <p:nvPr/>
          </p:nvSpPr>
          <p:spPr bwMode="gray">
            <a:xfrm>
              <a:off x="6059345" y="3876005"/>
              <a:ext cx="120251" cy="224731"/>
            </a:xfrm>
            <a:custGeom>
              <a:avLst/>
              <a:gdLst>
                <a:gd name="T0" fmla="*/ 66 w 976"/>
                <a:gd name="T1" fmla="*/ 1824 h 1824"/>
                <a:gd name="T2" fmla="*/ 0 w 976"/>
                <a:gd name="T3" fmla="*/ 1758 h 1824"/>
                <a:gd name="T4" fmla="*/ 843 w 976"/>
                <a:gd name="T5" fmla="*/ 912 h 1824"/>
                <a:gd name="T6" fmla="*/ 0 w 976"/>
                <a:gd name="T7" fmla="*/ 66 h 1824"/>
                <a:gd name="T8" fmla="*/ 66 w 976"/>
                <a:gd name="T9" fmla="*/ 0 h 1824"/>
                <a:gd name="T10" fmla="*/ 976 w 976"/>
                <a:gd name="T11" fmla="*/ 912 h 1824"/>
                <a:gd name="T12" fmla="*/ 66 w 976"/>
                <a:gd name="T13" fmla="*/ 1824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6" h="1824">
                  <a:moveTo>
                    <a:pt x="66" y="1824"/>
                  </a:moveTo>
                  <a:lnTo>
                    <a:pt x="0" y="1758"/>
                  </a:lnTo>
                  <a:lnTo>
                    <a:pt x="843" y="912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976" y="912"/>
                  </a:lnTo>
                  <a:lnTo>
                    <a:pt x="66" y="1824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6607" tIns="43305" rIns="86607" bIns="433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758" b="0" i="0" u="none" strike="noStrike" kern="1200" cap="none" spc="0" normalizeH="0" baseline="0" noProof="0" dirty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Índice de Afectación Ferroviaria</a:t>
            </a: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51CC824-06D5-4672-AEB7-518BC3112986}"/>
              </a:ext>
            </a:extLst>
          </p:cNvPr>
          <p:cNvSpPr/>
          <p:nvPr/>
        </p:nvSpPr>
        <p:spPr>
          <a:xfrm>
            <a:off x="8121504" y="1362093"/>
            <a:ext cx="3949199" cy="4991137"/>
          </a:xfrm>
          <a:prstGeom prst="rect">
            <a:avLst/>
          </a:prstGeom>
          <a:solidFill>
            <a:srgbClr val="F7F7F7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n 9" descr="Mapa&#10;&#10;Descripción generada automáticamente">
            <a:extLst>
              <a:ext uri="{FF2B5EF4-FFF2-40B4-BE49-F238E27FC236}">
                <a16:creationId xmlns:a16="http://schemas.microsoft.com/office/drawing/2014/main" id="{7B5A323B-377A-4555-8AD9-CB0E7A5A40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68" y="1311206"/>
            <a:ext cx="7284945" cy="515160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EBCBEC4-363F-4218-99C4-AF2DD1E830D9}"/>
              </a:ext>
            </a:extLst>
          </p:cNvPr>
          <p:cNvSpPr txBox="1"/>
          <p:nvPr/>
        </p:nvSpPr>
        <p:spPr>
          <a:xfrm>
            <a:off x="8223663" y="2051021"/>
            <a:ext cx="369163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Está referida al stock de infraestructura de red existente en cada Departamento, vinculada a su funcionalidad mediante el volumen transportado medido en toneladas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AR" sz="13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 calcula un índice que tiene una escala de 1 a 10:</a:t>
            </a:r>
            <a:r>
              <a:rPr kumimoji="0" lang="es-AR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s-AR" sz="13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Índice de Relevancia Ferroviaria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99B7FEF-D4D4-416B-9C4F-0EEE1BD37B28}"/>
              </a:ext>
            </a:extLst>
          </p:cNvPr>
          <p:cNvSpPr txBox="1"/>
          <p:nvPr/>
        </p:nvSpPr>
        <p:spPr>
          <a:xfrm>
            <a:off x="9245094" y="1596930"/>
            <a:ext cx="194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Relevancia Ferroviaria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B085C9B-D389-40C8-A48B-45FC38414879}"/>
              </a:ext>
            </a:extLst>
          </p:cNvPr>
          <p:cNvSpPr txBox="1"/>
          <p:nvPr/>
        </p:nvSpPr>
        <p:spPr>
          <a:xfrm>
            <a:off x="8223663" y="4197366"/>
            <a:ext cx="369163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Pondera los kilómetros de tramos afectados por lluvias e inundaciones por departamento y el índice de relevancia ferroviaria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AR" sz="13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 calcula un índice que tiene una escala de 1 a 10:</a:t>
            </a:r>
            <a:r>
              <a:rPr kumimoji="0" lang="es-AR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s-AR" sz="13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Índice de Afectación Ferroviaria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AR" sz="13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 identifican 22 tramos con prioridad 1 de intervención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385E5E0-D445-4046-98EE-47E8072D6F3E}"/>
              </a:ext>
            </a:extLst>
          </p:cNvPr>
          <p:cNvSpPr txBox="1"/>
          <p:nvPr/>
        </p:nvSpPr>
        <p:spPr>
          <a:xfrm>
            <a:off x="9245094" y="3781375"/>
            <a:ext cx="194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Afectación Ferroviaria</a:t>
            </a:r>
          </a:p>
        </p:txBody>
      </p:sp>
    </p:spTree>
    <p:extLst>
      <p:ext uri="{BB962C8B-B14F-4D97-AF65-F5344CB8AC3E}">
        <p14:creationId xmlns:p14="http://schemas.microsoft.com/office/powerpoint/2010/main" val="2232595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760199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Tramos ferroviarios requerimientos de adaptación prioridad 1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013F94C-24C9-4179-BCE1-DD9B8E63B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965382"/>
              </p:ext>
            </p:extLst>
          </p:nvPr>
        </p:nvGraphicFramePr>
        <p:xfrm>
          <a:off x="215900" y="1513422"/>
          <a:ext cx="11760199" cy="3894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6621">
                  <a:extLst>
                    <a:ext uri="{9D8B030D-6E8A-4147-A177-3AD203B41FA5}">
                      <a16:colId xmlns:a16="http://schemas.microsoft.com/office/drawing/2014/main" val="1198602297"/>
                    </a:ext>
                  </a:extLst>
                </a:gridCol>
                <a:gridCol w="1051439">
                  <a:extLst>
                    <a:ext uri="{9D8B030D-6E8A-4147-A177-3AD203B41FA5}">
                      <a16:colId xmlns:a16="http://schemas.microsoft.com/office/drawing/2014/main" val="612117315"/>
                    </a:ext>
                  </a:extLst>
                </a:gridCol>
                <a:gridCol w="1835967">
                  <a:extLst>
                    <a:ext uri="{9D8B030D-6E8A-4147-A177-3AD203B41FA5}">
                      <a16:colId xmlns:a16="http://schemas.microsoft.com/office/drawing/2014/main" val="1174385755"/>
                    </a:ext>
                  </a:extLst>
                </a:gridCol>
                <a:gridCol w="3499326">
                  <a:extLst>
                    <a:ext uri="{9D8B030D-6E8A-4147-A177-3AD203B41FA5}">
                      <a16:colId xmlns:a16="http://schemas.microsoft.com/office/drawing/2014/main" val="688570115"/>
                    </a:ext>
                  </a:extLst>
                </a:gridCol>
                <a:gridCol w="1012874">
                  <a:extLst>
                    <a:ext uri="{9D8B030D-6E8A-4147-A177-3AD203B41FA5}">
                      <a16:colId xmlns:a16="http://schemas.microsoft.com/office/drawing/2014/main" val="1059779198"/>
                    </a:ext>
                  </a:extLst>
                </a:gridCol>
                <a:gridCol w="945006">
                  <a:extLst>
                    <a:ext uri="{9D8B030D-6E8A-4147-A177-3AD203B41FA5}">
                      <a16:colId xmlns:a16="http://schemas.microsoft.com/office/drawing/2014/main" val="2254313367"/>
                    </a:ext>
                  </a:extLst>
                </a:gridCol>
                <a:gridCol w="1024471">
                  <a:extLst>
                    <a:ext uri="{9D8B030D-6E8A-4147-A177-3AD203B41FA5}">
                      <a16:colId xmlns:a16="http://schemas.microsoft.com/office/drawing/2014/main" val="3801398309"/>
                    </a:ext>
                  </a:extLst>
                </a:gridCol>
                <a:gridCol w="847030">
                  <a:extLst>
                    <a:ext uri="{9D8B030D-6E8A-4147-A177-3AD203B41FA5}">
                      <a16:colId xmlns:a16="http://schemas.microsoft.com/office/drawing/2014/main" val="3443438685"/>
                    </a:ext>
                  </a:extLst>
                </a:gridCol>
                <a:gridCol w="537465">
                  <a:extLst>
                    <a:ext uri="{9D8B030D-6E8A-4147-A177-3AD203B41FA5}">
                      <a16:colId xmlns:a16="http://schemas.microsoft.com/office/drawing/2014/main" val="3383196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Provincia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Departamento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FFCC - Infraestructura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Descripción ramal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Longitud [Km]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Toneladas  tramo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Nivel de afectación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Longitud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5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Latitud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951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Pergamino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General Belgrano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Belgrano Ramal G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31,7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-60,518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-34,016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9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Pergamino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General Belgrano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Belgrano Ramal G6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15,5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-60,565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-33,903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403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Pergamino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GM8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-60,384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-33,933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087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Pergamino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GM31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40,4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-60,673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-33,73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454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Pergamino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GM5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1,7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-60,565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-33,903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883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Pergamino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GM18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20,6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-60,384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-33,933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629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Pergamino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GM13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30,7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-60,582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-33,768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182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Pergamino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9,5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-60,692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-33,978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210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Pergamino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35,6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-60,384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-33,933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699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López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GM13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115,8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-61,91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-34,036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979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López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GM68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170,7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-62,068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-34,388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9323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López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San Martín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San Martín Ramal SM10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25,9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-62,802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-34,316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455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López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San Martín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San Martín Ramal SM9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81,8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-62,38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-34,326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205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López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Bartolomé Mitre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Bartolomé Mitre Ramal GM32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11,4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-62,055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-33,826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839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Corrientes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Monte Caseros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General Urquiza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Urquiza Ramal UC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22,9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-57,819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-30,403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4196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Corrientes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Paso de los Libres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General Urquiza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Urquiza Ramal UC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63,2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-57,446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-29,843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110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Corrientes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Paso de los Libres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General Urquiza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Urquiza Ramal U30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11,3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-57,153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-29,715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9054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López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San Martín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San Martín Ramal SMC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3,5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-62,38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-34,326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727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Entre Ríos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Federación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General Urquiza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Urquiza Ramal U14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55,1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-58,026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-30,877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939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General López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San Martín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San Martín Ramal SM8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0,2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-62,067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-34,388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948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Corrientes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Monte Caseros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General Urquiza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Ferrocarril Nacional General Urquiza Ramal U14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70,6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3.000.000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-57,819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-30,403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445298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B8480376-89F7-4CE6-A204-40DF09E34378}"/>
              </a:ext>
            </a:extLst>
          </p:cNvPr>
          <p:cNvSpPr txBox="1"/>
          <p:nvPr/>
        </p:nvSpPr>
        <p:spPr>
          <a:xfrm>
            <a:off x="4743063" y="6463046"/>
            <a:ext cx="2350272" cy="306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382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9" name="Google Shape;229;p5"/>
          <p:cNvCxnSpPr/>
          <p:nvPr/>
        </p:nvCxnSpPr>
        <p:spPr>
          <a:xfrm>
            <a:off x="7901546" y="1171594"/>
            <a:ext cx="0" cy="4991138"/>
          </a:xfrm>
          <a:prstGeom prst="straightConnector1">
            <a:avLst/>
          </a:prstGeom>
          <a:noFill/>
          <a:ln w="28575" cap="rnd" cmpd="sng">
            <a:solidFill>
              <a:srgbClr val="595959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230" name="Google Shape;230;p5"/>
          <p:cNvGrpSpPr/>
          <p:nvPr/>
        </p:nvGrpSpPr>
        <p:grpSpPr>
          <a:xfrm>
            <a:off x="7721546" y="3516506"/>
            <a:ext cx="360000" cy="360000"/>
            <a:chOff x="5949583" y="3840849"/>
            <a:chExt cx="306171" cy="306910"/>
          </a:xfrm>
        </p:grpSpPr>
        <p:sp>
          <p:nvSpPr>
            <p:cNvPr id="231" name="Google Shape;231;p5"/>
            <p:cNvSpPr/>
            <p:nvPr/>
          </p:nvSpPr>
          <p:spPr>
            <a:xfrm>
              <a:off x="5949583" y="3840849"/>
              <a:ext cx="306171" cy="306910"/>
            </a:xfrm>
            <a:custGeom>
              <a:avLst/>
              <a:gdLst/>
              <a:ahLst/>
              <a:cxnLst/>
              <a:rect l="l" t="t" r="r" b="b"/>
              <a:pathLst>
                <a:path w="1052" h="1052" extrusionOk="0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solidFill>
              <a:srgbClr val="CFDFED"/>
            </a:solidFill>
            <a:ln>
              <a:noFill/>
            </a:ln>
          </p:spPr>
          <p:txBody>
            <a:bodyPr spcFirstLastPara="1" wrap="square" lIns="86600" tIns="43300" rIns="86600" bIns="433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758" b="0" i="0" u="none" strike="noStrike" kern="0" cap="none" spc="0" normalizeH="0" baseline="0" noProof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6059345" y="3876005"/>
              <a:ext cx="120251" cy="224731"/>
            </a:xfrm>
            <a:custGeom>
              <a:avLst/>
              <a:gdLst/>
              <a:ahLst/>
              <a:cxnLst/>
              <a:rect l="l" t="t" r="r" b="b"/>
              <a:pathLst>
                <a:path w="976" h="1824" extrusionOk="0">
                  <a:moveTo>
                    <a:pt x="66" y="1824"/>
                  </a:moveTo>
                  <a:lnTo>
                    <a:pt x="0" y="1758"/>
                  </a:lnTo>
                  <a:lnTo>
                    <a:pt x="843" y="912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976" y="912"/>
                  </a:lnTo>
                  <a:lnTo>
                    <a:pt x="66" y="1824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600" tIns="43300" rIns="86600" bIns="433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758" b="0" i="0" u="none" strike="noStrike" kern="0" cap="none" spc="0" normalizeH="0" baseline="0" noProof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5"/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Afectación Fluvial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5"/>
          <p:cNvSpPr/>
          <p:nvPr/>
        </p:nvSpPr>
        <p:spPr>
          <a:xfrm>
            <a:off x="8223663" y="1133493"/>
            <a:ext cx="3790536" cy="5178407"/>
          </a:xfrm>
          <a:prstGeom prst="rect">
            <a:avLst/>
          </a:prstGeom>
          <a:solidFill>
            <a:srgbClr val="F7F7F7"/>
          </a:solidFill>
          <a:ln w="12700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123" y="1142189"/>
            <a:ext cx="7137729" cy="5049944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5"/>
          <p:cNvSpPr txBox="1"/>
          <p:nvPr/>
        </p:nvSpPr>
        <p:spPr>
          <a:xfrm>
            <a:off x="8273111" y="1594490"/>
            <a:ext cx="3691639" cy="1277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Comprende los efectos de impactos climáticos debidos a bajantes (año análisis: 2021) y a crecidas (2016) extraordinarias.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15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 agregan los efectos previamente mencionados y se obtiene el </a:t>
            </a:r>
            <a:r>
              <a:rPr kumimoji="0" lang="es-AR" sz="1100" b="1" i="1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 impacto climático fluvial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 el cual contempla una escala de 1 a 10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5"/>
          <p:cNvSpPr txBox="1"/>
          <p:nvPr/>
        </p:nvSpPr>
        <p:spPr>
          <a:xfrm>
            <a:off x="9040758" y="1227750"/>
            <a:ext cx="2354737" cy="324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Impacto Climático Fluvial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8" name="Google Shape;238;p5"/>
          <p:cNvSpPr txBox="1"/>
          <p:nvPr/>
        </p:nvSpPr>
        <p:spPr>
          <a:xfrm>
            <a:off x="8287163" y="4996527"/>
            <a:ext cx="369163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El </a:t>
            </a:r>
            <a:r>
              <a:rPr kumimoji="0" lang="es-AR" sz="1100" b="1" i="1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Afectación Fluvial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se obtiene a partir del </a:t>
            </a: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Impacto Climático Fluvial 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y  el </a:t>
            </a: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Relevancia Fluvial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. Su escala es de 1 a 10.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15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Como resultado se identifican </a:t>
            </a:r>
            <a:r>
              <a:rPr kumimoji="0" lang="es-AR" sz="1100" b="1" i="1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21 tramos con prioridad 1 de intervención</a:t>
            </a:r>
            <a:endParaRPr kumimoji="0" sz="1100" b="1" i="1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5"/>
          <p:cNvSpPr txBox="1"/>
          <p:nvPr/>
        </p:nvSpPr>
        <p:spPr>
          <a:xfrm>
            <a:off x="9040758" y="4630766"/>
            <a:ext cx="23547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Afectación Fluvial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0" name="Google Shape;240;p5"/>
          <p:cNvSpPr txBox="1"/>
          <p:nvPr/>
        </p:nvSpPr>
        <p:spPr>
          <a:xfrm>
            <a:off x="8287163" y="3422509"/>
            <a:ext cx="3691639" cy="9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Considera la carga acumulada correspondiente a cada tramo y la extensión en kilómetros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15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 obtiene el </a:t>
            </a:r>
            <a:r>
              <a:rPr kumimoji="0" lang="es-AR" sz="1100" b="1" i="1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 Relevancia Fluvial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. Presenta una escala de 1 a 10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5"/>
          <p:cNvSpPr txBox="1"/>
          <p:nvPr/>
        </p:nvSpPr>
        <p:spPr>
          <a:xfrm>
            <a:off x="9040758" y="3056747"/>
            <a:ext cx="23547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Relevancia Fluvial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46810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Tramos fluviales requerimientos de adaptación prioridad 1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A534E15-4A7F-440C-B6B7-A19474AD2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42801"/>
              </p:ext>
            </p:extLst>
          </p:nvPr>
        </p:nvGraphicFramePr>
        <p:xfrm>
          <a:off x="107951" y="1035301"/>
          <a:ext cx="11658598" cy="47896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2752">
                  <a:extLst>
                    <a:ext uri="{9D8B030D-6E8A-4147-A177-3AD203B41FA5}">
                      <a16:colId xmlns:a16="http://schemas.microsoft.com/office/drawing/2014/main" val="730750961"/>
                    </a:ext>
                  </a:extLst>
                </a:gridCol>
                <a:gridCol w="1475873">
                  <a:extLst>
                    <a:ext uri="{9D8B030D-6E8A-4147-A177-3AD203B41FA5}">
                      <a16:colId xmlns:a16="http://schemas.microsoft.com/office/drawing/2014/main" val="1708474327"/>
                    </a:ext>
                  </a:extLst>
                </a:gridCol>
                <a:gridCol w="1315453">
                  <a:extLst>
                    <a:ext uri="{9D8B030D-6E8A-4147-A177-3AD203B41FA5}">
                      <a16:colId xmlns:a16="http://schemas.microsoft.com/office/drawing/2014/main" val="4047607594"/>
                    </a:ext>
                  </a:extLst>
                </a:gridCol>
                <a:gridCol w="753979">
                  <a:extLst>
                    <a:ext uri="{9D8B030D-6E8A-4147-A177-3AD203B41FA5}">
                      <a16:colId xmlns:a16="http://schemas.microsoft.com/office/drawing/2014/main" val="6750058"/>
                    </a:ext>
                  </a:extLst>
                </a:gridCol>
                <a:gridCol w="737937">
                  <a:extLst>
                    <a:ext uri="{9D8B030D-6E8A-4147-A177-3AD203B41FA5}">
                      <a16:colId xmlns:a16="http://schemas.microsoft.com/office/drawing/2014/main" val="805084357"/>
                    </a:ext>
                  </a:extLst>
                </a:gridCol>
                <a:gridCol w="1060152">
                  <a:extLst>
                    <a:ext uri="{9D8B030D-6E8A-4147-A177-3AD203B41FA5}">
                      <a16:colId xmlns:a16="http://schemas.microsoft.com/office/drawing/2014/main" val="1668008561"/>
                    </a:ext>
                  </a:extLst>
                </a:gridCol>
                <a:gridCol w="1101352">
                  <a:extLst>
                    <a:ext uri="{9D8B030D-6E8A-4147-A177-3AD203B41FA5}">
                      <a16:colId xmlns:a16="http://schemas.microsoft.com/office/drawing/2014/main" val="1142999569"/>
                    </a:ext>
                  </a:extLst>
                </a:gridCol>
                <a:gridCol w="1004805">
                  <a:extLst>
                    <a:ext uri="{9D8B030D-6E8A-4147-A177-3AD203B41FA5}">
                      <a16:colId xmlns:a16="http://schemas.microsoft.com/office/drawing/2014/main" val="1903242218"/>
                    </a:ext>
                  </a:extLst>
                </a:gridCol>
                <a:gridCol w="1004805">
                  <a:extLst>
                    <a:ext uri="{9D8B030D-6E8A-4147-A177-3AD203B41FA5}">
                      <a16:colId xmlns:a16="http://schemas.microsoft.com/office/drawing/2014/main" val="3717904132"/>
                    </a:ext>
                  </a:extLst>
                </a:gridCol>
                <a:gridCol w="631490">
                  <a:extLst>
                    <a:ext uri="{9D8B030D-6E8A-4147-A177-3AD203B41FA5}">
                      <a16:colId xmlns:a16="http://schemas.microsoft.com/office/drawing/2014/main" val="1569331942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Nombre paso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Río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Tramo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Km Inicio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Km Fin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Longitud Paso [Km]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Toneladas acumuladas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Índice afectación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Longitud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Latitud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75811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CANAL ING. EMILIO MITRE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Río de La Plata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Canal Emilio Mitre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43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46,0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98.884.482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-58,38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-34,47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6928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RADA EXTERIOR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Río de La Plata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Canal Intermedio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24,0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98.884.482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-57,87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-34,71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54047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CANAL PUNTA INDIO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Río de La Plata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Canal Punta Indio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121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100,6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98.884.482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-56,78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-35,15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88475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EV. HINOJO / CAMPANA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90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92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1,8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96.249.402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-58,91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-34,17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62938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EV.  SAN ANTONIO / AB.LAS LIMAS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128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129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1,0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86.027.304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87347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EV. LAS LIMAS / DEL PELADO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134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134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0,8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85.105.315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5258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VUELTA DEL PELADO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134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3,2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85.105.315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-59,21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7568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VUELTA DEL ESTE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104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3,9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88.156.178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-58,98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-34,13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87702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ANGOSTURA DE LA BASE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174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175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1,8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85.105.315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-33,77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02342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PARACAO  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Medio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565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567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2.152.973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-60,65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-31,88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09325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EV. BARBONES / SAN ANTONIO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121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4,3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86.532.040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-59,12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-34,02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80757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ZANJA MERCADAL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2,1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85.105.315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-59,30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-33,84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3709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VUELTA SAN ANTONIO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86.027.304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-59,14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-34,00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7614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VUELTA ABAJO LAS LIMAS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132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3,2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86.027.304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25137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EV. TORDILLO / HINOJO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1,9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96.249.402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-58,88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-34,18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6801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VUELTA DEL TORDILLO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96.249.402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-58,86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-34,18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80131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VUELTA LAS LIMAS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132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134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1,7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86.027.304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-59,18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1979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EV. DEL PELADO / LOS PATOS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137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85.105.315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-59,23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-33,95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53887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VUELTA DEL HINOJO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90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2,0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96.249.402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-58,90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-34,18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10744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EV. CAMPANA / VUELTA DEL ESTE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de Las Palmas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99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0,8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89.274.699 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-58,98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-34,15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96032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EP. PARACAO / ANIMAS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Paraná Medio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567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569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2,0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2.152.973 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-60,65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-31,86</a:t>
                      </a:r>
                      <a:endParaRPr lang="es-AR" sz="8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29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088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6" name="Google Shape;246;p6"/>
          <p:cNvCxnSpPr/>
          <p:nvPr/>
        </p:nvCxnSpPr>
        <p:spPr>
          <a:xfrm>
            <a:off x="7901546" y="1362094"/>
            <a:ext cx="0" cy="4991138"/>
          </a:xfrm>
          <a:prstGeom prst="straightConnector1">
            <a:avLst/>
          </a:prstGeom>
          <a:noFill/>
          <a:ln w="28575" cap="rnd" cmpd="sng">
            <a:solidFill>
              <a:srgbClr val="595959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247" name="Google Shape;247;p6"/>
          <p:cNvGrpSpPr/>
          <p:nvPr/>
        </p:nvGrpSpPr>
        <p:grpSpPr>
          <a:xfrm>
            <a:off x="7721546" y="3707006"/>
            <a:ext cx="360000" cy="360000"/>
            <a:chOff x="5949583" y="3840849"/>
            <a:chExt cx="306171" cy="306910"/>
          </a:xfrm>
        </p:grpSpPr>
        <p:sp>
          <p:nvSpPr>
            <p:cNvPr id="248" name="Google Shape;248;p6"/>
            <p:cNvSpPr/>
            <p:nvPr/>
          </p:nvSpPr>
          <p:spPr>
            <a:xfrm>
              <a:off x="5949583" y="3840849"/>
              <a:ext cx="306171" cy="306910"/>
            </a:xfrm>
            <a:custGeom>
              <a:avLst/>
              <a:gdLst/>
              <a:ahLst/>
              <a:cxnLst/>
              <a:rect l="l" t="t" r="r" b="b"/>
              <a:pathLst>
                <a:path w="1052" h="1052" extrusionOk="0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solidFill>
              <a:srgbClr val="CFDFED"/>
            </a:solidFill>
            <a:ln>
              <a:noFill/>
            </a:ln>
          </p:spPr>
          <p:txBody>
            <a:bodyPr spcFirstLastPara="1" wrap="square" lIns="86600" tIns="43300" rIns="86600" bIns="433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758" b="0" i="0" u="none" strike="noStrike" kern="0" cap="none" spc="0" normalizeH="0" baseline="0" noProof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6059345" y="3876005"/>
              <a:ext cx="120251" cy="224731"/>
            </a:xfrm>
            <a:custGeom>
              <a:avLst/>
              <a:gdLst/>
              <a:ahLst/>
              <a:cxnLst/>
              <a:rect l="l" t="t" r="r" b="b"/>
              <a:pathLst>
                <a:path w="976" h="1824" extrusionOk="0">
                  <a:moveTo>
                    <a:pt x="66" y="1824"/>
                  </a:moveTo>
                  <a:lnTo>
                    <a:pt x="0" y="1758"/>
                  </a:lnTo>
                  <a:lnTo>
                    <a:pt x="843" y="912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976" y="912"/>
                  </a:lnTo>
                  <a:lnTo>
                    <a:pt x="66" y="1824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600" tIns="43300" rIns="86600" bIns="433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758" b="0" i="0" u="none" strike="noStrike" kern="0" cap="none" spc="0" normalizeH="0" baseline="0" noProof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6"/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Afectación Portuaria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" name="Google Shape;251;p6"/>
          <p:cNvSpPr/>
          <p:nvPr/>
        </p:nvSpPr>
        <p:spPr>
          <a:xfrm>
            <a:off x="8301013" y="1362093"/>
            <a:ext cx="3590181" cy="4991137"/>
          </a:xfrm>
          <a:prstGeom prst="rect">
            <a:avLst/>
          </a:prstGeom>
          <a:solidFill>
            <a:srgbClr val="F7F7F7"/>
          </a:solidFill>
          <a:ln w="12700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6" descr="Map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123" y="1355073"/>
            <a:ext cx="7137729" cy="5049944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6"/>
          <p:cNvSpPr txBox="1"/>
          <p:nvPr/>
        </p:nvSpPr>
        <p:spPr>
          <a:xfrm>
            <a:off x="8412670" y="2204090"/>
            <a:ext cx="3385630" cy="3985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 considero como universo de análisis los puertos fluviales.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15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Como valor de relevancia se tuvieron en cuenta las toneladas movilizadas por cada puerto considerado en el año 2018.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15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Para comprender la accesibilidad terrestre y las restricciones asociadas se ponderaron las </a:t>
            </a: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afectaciones vial y ferroviaria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15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Para la determinación de la </a:t>
            </a: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accesibilidad náutica 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 utilizó la afectación fluvial del paso que se conecta con cada puerto para determinar las restricciones de accesibilidad al nodo desde la vía navegable.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15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Aplicando las variables detalladas y se obtiene el </a:t>
            </a:r>
            <a:r>
              <a:rPr kumimoji="0" lang="es-AR" sz="1100" b="1" i="1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Índice de Afectación Portuaria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. Su escala varía de 1 a 10.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15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tabLst/>
              <a:defRPr/>
            </a:pP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Fueron identificadas 14 terminales portuarias con prioridad 1 de intervención 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254;p6"/>
          <p:cNvSpPr txBox="1"/>
          <p:nvPr/>
        </p:nvSpPr>
        <p:spPr>
          <a:xfrm>
            <a:off x="9040758" y="1629203"/>
            <a:ext cx="23547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None/>
              <a:tabLst/>
              <a:defRPr/>
            </a:pPr>
            <a:r>
              <a:rPr kumimoji="0" lang="es-AR" sz="1400" b="1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Afectación Portuaria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79830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Puertos fluviales requerimientos de adaptación prioridad 1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683C1D8-B645-4D80-8F09-6E407ADBC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642768"/>
              </p:ext>
            </p:extLst>
          </p:nvPr>
        </p:nvGraphicFramePr>
        <p:xfrm>
          <a:off x="749298" y="1072035"/>
          <a:ext cx="10337802" cy="4727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4342">
                  <a:extLst>
                    <a:ext uri="{9D8B030D-6E8A-4147-A177-3AD203B41FA5}">
                      <a16:colId xmlns:a16="http://schemas.microsoft.com/office/drawing/2014/main" val="4081927541"/>
                    </a:ext>
                  </a:extLst>
                </a:gridCol>
                <a:gridCol w="1293910">
                  <a:extLst>
                    <a:ext uri="{9D8B030D-6E8A-4147-A177-3AD203B41FA5}">
                      <a16:colId xmlns:a16="http://schemas.microsoft.com/office/drawing/2014/main" val="1531250846"/>
                    </a:ext>
                  </a:extLst>
                </a:gridCol>
                <a:gridCol w="1293910">
                  <a:extLst>
                    <a:ext uri="{9D8B030D-6E8A-4147-A177-3AD203B41FA5}">
                      <a16:colId xmlns:a16="http://schemas.microsoft.com/office/drawing/2014/main" val="242448875"/>
                    </a:ext>
                  </a:extLst>
                </a:gridCol>
                <a:gridCol w="1293910">
                  <a:extLst>
                    <a:ext uri="{9D8B030D-6E8A-4147-A177-3AD203B41FA5}">
                      <a16:colId xmlns:a16="http://schemas.microsoft.com/office/drawing/2014/main" val="2575367720"/>
                    </a:ext>
                  </a:extLst>
                </a:gridCol>
                <a:gridCol w="1293910">
                  <a:extLst>
                    <a:ext uri="{9D8B030D-6E8A-4147-A177-3AD203B41FA5}">
                      <a16:colId xmlns:a16="http://schemas.microsoft.com/office/drawing/2014/main" val="1437687826"/>
                    </a:ext>
                  </a:extLst>
                </a:gridCol>
                <a:gridCol w="1293910">
                  <a:extLst>
                    <a:ext uri="{9D8B030D-6E8A-4147-A177-3AD203B41FA5}">
                      <a16:colId xmlns:a16="http://schemas.microsoft.com/office/drawing/2014/main" val="2389120351"/>
                    </a:ext>
                  </a:extLst>
                </a:gridCol>
                <a:gridCol w="1293910">
                  <a:extLst>
                    <a:ext uri="{9D8B030D-6E8A-4147-A177-3AD203B41FA5}">
                      <a16:colId xmlns:a16="http://schemas.microsoft.com/office/drawing/2014/main" val="335861689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Nombre Puerto</a:t>
                      </a:r>
                      <a:endParaRPr lang="es-AR" sz="10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Departamento</a:t>
                      </a:r>
                      <a:endParaRPr lang="es-AR" sz="10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Provincia</a:t>
                      </a:r>
                      <a:endParaRPr lang="es-AR" sz="10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Toneladas anuales</a:t>
                      </a:r>
                      <a:endParaRPr lang="es-AR" sz="10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Índice de afectación</a:t>
                      </a:r>
                      <a:endParaRPr lang="es-AR" sz="10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Longitud</a:t>
                      </a:r>
                      <a:endParaRPr lang="es-AR" sz="10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Latitud</a:t>
                      </a:r>
                      <a:endParaRPr lang="es-AR" sz="10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97702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Terminal 6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Lorenzo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9.680.917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-60,74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-32,65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93118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Dock Sud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Avellaneda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6.084.138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-58,35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-34,64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1932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Cofco International Argentina S.A. (Timbúes)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Lorenzo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6.572.912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-60,76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-32,60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41930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Vicentín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Lorenzo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5.284.624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-60,72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-32,77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35886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Renova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Lorenzo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5.056.322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-60,78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-32,58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98208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Molinos San Benito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Lorenzo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4.322.579 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-60,72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-32,78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5903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Rosario - Muelle ENAPRO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Rosario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4.810.326 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-60,62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-32,98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92079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Cargill - Muelle Quebracho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Lorenzo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3.991.144 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-60,73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-32,67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34237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Dreyfus (Timbúes)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Lorenzo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3.632.970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-60,77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-32,60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96324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ADM AGRO - Muelle El Tránsito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Lorenzo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3.530.616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-60,73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-32,71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8877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 Plata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Ensenada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2.726.147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-57,89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-34,85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77755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Dreyfus (Gral Lagos)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Rosario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3.956.543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-60,51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-33,12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64794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ADM AGRO (Arroyo Seco)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Rosario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3.932.521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-60,51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-33,13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5098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Bunge (Dempa y Pampa)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Lorenzo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  2.871.299 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-60,73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-32,71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073206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F68BAE20-715C-4455-A30D-C175C83B7459}"/>
              </a:ext>
            </a:extLst>
          </p:cNvPr>
          <p:cNvSpPr txBox="1"/>
          <p:nvPr/>
        </p:nvSpPr>
        <p:spPr>
          <a:xfrm>
            <a:off x="4743063" y="6374146"/>
            <a:ext cx="2350272" cy="306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187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041" y="1048551"/>
            <a:ext cx="3378444" cy="4777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0829" y="1032383"/>
            <a:ext cx="3271342" cy="4793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7027" y="1032383"/>
            <a:ext cx="3323508" cy="4793233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7"/>
          <p:cNvSpPr txBox="1"/>
          <p:nvPr/>
        </p:nvSpPr>
        <p:spPr>
          <a:xfrm>
            <a:off x="258041" y="103474"/>
            <a:ext cx="10748818" cy="55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Afectaciones en Aeropuertos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3" name="Google Shape;263;p7"/>
          <p:cNvSpPr/>
          <p:nvPr/>
        </p:nvSpPr>
        <p:spPr>
          <a:xfrm>
            <a:off x="258042" y="5928360"/>
            <a:ext cx="3378444" cy="826167"/>
          </a:xfrm>
          <a:prstGeom prst="rect">
            <a:avLst/>
          </a:prstGeom>
          <a:solidFill>
            <a:srgbClr val="F7F7F7"/>
          </a:solidFill>
          <a:ln w="12700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Relevamiento por </a:t>
            </a: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tipos de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afectaciones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sobre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 principales </a:t>
            </a: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aeropuertos SNA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(Los que </a:t>
            </a:r>
            <a:r>
              <a:rPr kumimoji="0" lang="es-AR" sz="1100" b="1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concentran el 95% pasajeros</a:t>
            </a:r>
            <a:r>
              <a: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)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264;p7"/>
          <p:cNvSpPr/>
          <p:nvPr/>
        </p:nvSpPr>
        <p:spPr>
          <a:xfrm>
            <a:off x="4650829" y="5928360"/>
            <a:ext cx="3271342" cy="826167"/>
          </a:xfrm>
          <a:prstGeom prst="rect">
            <a:avLst/>
          </a:prstGeom>
          <a:solidFill>
            <a:srgbClr val="F7F7F7"/>
          </a:solidFill>
          <a:ln w="12700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100" b="0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Determinación estadística de </a:t>
            </a:r>
            <a:r>
              <a:rPr kumimoji="0" lang="es-AR" sz="1100" b="1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afectaciones por vientos </a:t>
            </a:r>
            <a:r>
              <a:rPr kumimoji="0" lang="es-AR" sz="1100" b="0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extraordinarios – Aeropuertos prioritarios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265;p7"/>
          <p:cNvSpPr/>
          <p:nvPr/>
        </p:nvSpPr>
        <p:spPr>
          <a:xfrm>
            <a:off x="8117025" y="5928360"/>
            <a:ext cx="3323508" cy="826167"/>
          </a:xfrm>
          <a:prstGeom prst="rect">
            <a:avLst/>
          </a:prstGeom>
          <a:solidFill>
            <a:srgbClr val="F7F7F7"/>
          </a:solidFill>
          <a:ln w="12700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100" b="0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Determinación estadística de </a:t>
            </a:r>
            <a:r>
              <a:rPr kumimoji="0" lang="es-AR" sz="1100" b="1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afectaciones por precipitaciones </a:t>
            </a:r>
            <a:r>
              <a:rPr kumimoji="0" lang="es-AR" sz="1100" b="0" i="0" u="none" strike="noStrike" kern="0" cap="none" spc="0" normalizeH="0" baseline="0" noProof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extraordinarias – Aeropuertos prioritarios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266" name="Google Shape;266;p7"/>
          <p:cNvCxnSpPr/>
          <p:nvPr/>
        </p:nvCxnSpPr>
        <p:spPr>
          <a:xfrm>
            <a:off x="4143657" y="1032384"/>
            <a:ext cx="0" cy="4793232"/>
          </a:xfrm>
          <a:prstGeom prst="straightConnector1">
            <a:avLst/>
          </a:prstGeom>
          <a:noFill/>
          <a:ln w="28575" cap="rnd" cmpd="sng">
            <a:solidFill>
              <a:srgbClr val="595959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267" name="Google Shape;267;p7"/>
          <p:cNvGrpSpPr/>
          <p:nvPr/>
        </p:nvGrpSpPr>
        <p:grpSpPr>
          <a:xfrm>
            <a:off x="3963657" y="3377296"/>
            <a:ext cx="360000" cy="360000"/>
            <a:chOff x="5949583" y="3840849"/>
            <a:chExt cx="306171" cy="306910"/>
          </a:xfrm>
        </p:grpSpPr>
        <p:sp>
          <p:nvSpPr>
            <p:cNvPr id="268" name="Google Shape;268;p7"/>
            <p:cNvSpPr/>
            <p:nvPr/>
          </p:nvSpPr>
          <p:spPr>
            <a:xfrm>
              <a:off x="5949583" y="3840849"/>
              <a:ext cx="306171" cy="306910"/>
            </a:xfrm>
            <a:custGeom>
              <a:avLst/>
              <a:gdLst/>
              <a:ahLst/>
              <a:cxnLst/>
              <a:rect l="l" t="t" r="r" b="b"/>
              <a:pathLst>
                <a:path w="1052" h="1052" extrusionOk="0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solidFill>
              <a:srgbClr val="CFDFED"/>
            </a:solidFill>
            <a:ln>
              <a:noFill/>
            </a:ln>
          </p:spPr>
          <p:txBody>
            <a:bodyPr spcFirstLastPara="1" wrap="square" lIns="86600" tIns="43300" rIns="86600" bIns="433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758" b="0" i="0" u="none" strike="noStrike" kern="0" cap="none" spc="0" normalizeH="0" baseline="0" noProof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6059345" y="3876005"/>
              <a:ext cx="120251" cy="224731"/>
            </a:xfrm>
            <a:custGeom>
              <a:avLst/>
              <a:gdLst/>
              <a:ahLst/>
              <a:cxnLst/>
              <a:rect l="l" t="t" r="r" b="b"/>
              <a:pathLst>
                <a:path w="976" h="1824" extrusionOk="0">
                  <a:moveTo>
                    <a:pt x="66" y="1824"/>
                  </a:moveTo>
                  <a:lnTo>
                    <a:pt x="0" y="1758"/>
                  </a:lnTo>
                  <a:lnTo>
                    <a:pt x="843" y="912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976" y="912"/>
                  </a:lnTo>
                  <a:lnTo>
                    <a:pt x="66" y="1824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600" tIns="43300" rIns="86600" bIns="433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758" b="0" i="0" u="none" strike="noStrike" kern="0" cap="none" spc="0" normalizeH="0" baseline="0" noProof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98880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Identificación de aeropuertos prioritarios y relevamiento de afectaciones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97FCAB8-B135-4296-ABF8-631EFA0CC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511246"/>
              </p:ext>
            </p:extLst>
          </p:nvPr>
        </p:nvGraphicFramePr>
        <p:xfrm>
          <a:off x="203200" y="984251"/>
          <a:ext cx="11626850" cy="5291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7967">
                  <a:extLst>
                    <a:ext uri="{9D8B030D-6E8A-4147-A177-3AD203B41FA5}">
                      <a16:colId xmlns:a16="http://schemas.microsoft.com/office/drawing/2014/main" val="1359400340"/>
                    </a:ext>
                  </a:extLst>
                </a:gridCol>
                <a:gridCol w="1059686">
                  <a:extLst>
                    <a:ext uri="{9D8B030D-6E8A-4147-A177-3AD203B41FA5}">
                      <a16:colId xmlns:a16="http://schemas.microsoft.com/office/drawing/2014/main" val="53631244"/>
                    </a:ext>
                  </a:extLst>
                </a:gridCol>
                <a:gridCol w="1017243">
                  <a:extLst>
                    <a:ext uri="{9D8B030D-6E8A-4147-A177-3AD203B41FA5}">
                      <a16:colId xmlns:a16="http://schemas.microsoft.com/office/drawing/2014/main" val="754087187"/>
                    </a:ext>
                  </a:extLst>
                </a:gridCol>
                <a:gridCol w="669202">
                  <a:extLst>
                    <a:ext uri="{9D8B030D-6E8A-4147-A177-3AD203B41FA5}">
                      <a16:colId xmlns:a16="http://schemas.microsoft.com/office/drawing/2014/main" val="2067916429"/>
                    </a:ext>
                  </a:extLst>
                </a:gridCol>
                <a:gridCol w="745602">
                  <a:extLst>
                    <a:ext uri="{9D8B030D-6E8A-4147-A177-3AD203B41FA5}">
                      <a16:colId xmlns:a16="http://schemas.microsoft.com/office/drawing/2014/main" val="42549164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4066040249"/>
                    </a:ext>
                  </a:extLst>
                </a:gridCol>
                <a:gridCol w="1097547">
                  <a:extLst>
                    <a:ext uri="{9D8B030D-6E8A-4147-A177-3AD203B41FA5}">
                      <a16:colId xmlns:a16="http://schemas.microsoft.com/office/drawing/2014/main" val="217499689"/>
                    </a:ext>
                  </a:extLst>
                </a:gridCol>
                <a:gridCol w="882316">
                  <a:extLst>
                    <a:ext uri="{9D8B030D-6E8A-4147-A177-3AD203B41FA5}">
                      <a16:colId xmlns:a16="http://schemas.microsoft.com/office/drawing/2014/main" val="3127374551"/>
                    </a:ext>
                  </a:extLst>
                </a:gridCol>
                <a:gridCol w="882316">
                  <a:extLst>
                    <a:ext uri="{9D8B030D-6E8A-4147-A177-3AD203B41FA5}">
                      <a16:colId xmlns:a16="http://schemas.microsoft.com/office/drawing/2014/main" val="1473110253"/>
                    </a:ext>
                  </a:extLst>
                </a:gridCol>
                <a:gridCol w="653269">
                  <a:extLst>
                    <a:ext uri="{9D8B030D-6E8A-4147-A177-3AD203B41FA5}">
                      <a16:colId xmlns:a16="http://schemas.microsoft.com/office/drawing/2014/main" val="31782684"/>
                    </a:ext>
                  </a:extLst>
                </a:gridCol>
                <a:gridCol w="669202">
                  <a:extLst>
                    <a:ext uri="{9D8B030D-6E8A-4147-A177-3AD203B41FA5}">
                      <a16:colId xmlns:a16="http://schemas.microsoft.com/office/drawing/2014/main" val="2525472150"/>
                    </a:ext>
                  </a:extLst>
                </a:gridCol>
              </a:tblGrid>
              <a:tr h="524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Nombre Aeropuerto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Departamento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Provincia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Elevación [msnm]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Miles pax. 2010-2019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% Participación 10-19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Tipo afectación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 max. [mm-día]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Viento máx. [m/s]</a:t>
                      </a:r>
                      <a:endParaRPr lang="es-AR" sz="12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Longitud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0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Latitud</a:t>
                      </a:r>
                      <a:endParaRPr lang="es-AR" sz="12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127065"/>
                  </a:ext>
                </a:extLst>
              </a:tr>
              <a:tr h="347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AIRES/AEROPARQUE J. NEWBERY</a:t>
                      </a:r>
                      <a:endParaRPr lang="es-AR" sz="11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Ciudad Autónoma de Buenos Aires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Ciudad Autónoma de Buenos Aires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13,03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106.138,5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32%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</a:t>
                      </a:r>
                      <a:endParaRPr lang="es-AR" sz="11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75,3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-58,42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-34,56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899389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EZEIZA/MINISTRO PISTARINI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Ezeiza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21,32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97.489,4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71,6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-58,53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-34,85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774335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CÓRDOBA/ING. AER. A. L. V. TARAVELLA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Colón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Córdoba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700,23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21.306,6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118,3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-64,19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-31,34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936122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MENDOZA/EL PLUMERILLO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Las Heras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Mendoza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967,45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14.087,7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Viento Zonda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6,1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-68,83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-32,90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741112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CARLOS DE BARILOCHE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Bariloche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Río Negro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0,00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9.832,8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Nieve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-71,18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-41,14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922159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CATARATAS DEL IGUAZÚ/MY. D. CARLOS EDUARDO KRAUSE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Iguazú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Misiones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0,00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8.833,9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Crecida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-54,43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-25,86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653585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SALTA/GENERAL D. MARTÍN MIGUEL DE GÜEMES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Capital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Salta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1615,77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8.549,7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85,1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-65,47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-24,83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563158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NEUQUÉN/PRESIDENTE PERÓN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Confluencia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Neuquén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429,48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7.057,4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116,6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-68,26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-38,84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5948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USHUAIA/MALVINAS ARGENTINAS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Ushuaia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Tierra del Fuego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0,00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6.659,9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Nieve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-68,28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-54,82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30932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TUCUMÁN/TENIENTE BENJAMIN MATIENZO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Cruz Alta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Tucumán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1094,65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5.942,4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268,3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-65,21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-26,83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280339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EL CALAFATE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Lago Argentino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Cruz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681,96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5.307,6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Niebla y viento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11,7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-72,28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-50,35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249030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COMODORO RIVADAVIA/GRAL. E. MOSCONI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Escalante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Chubut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302,31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5.108,2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 y Viento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193,3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13,4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-67,64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-45,95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661786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ROSARIO/ISLAS MALVINAS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Rosario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Fe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37,05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4.035,4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98,4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-60,67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-32,96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943358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BAHÍA BLANCA/COMANDANTE ESPORA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Bahía Blanca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0,00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2.693,2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Niebla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-62,15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-38,73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717821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EL PALOMAR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Morón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Buenos Aires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21,32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2.409,1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71,6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-58,61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-34,61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584882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TRELEW/ALMIRANTE ZAR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Rawson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Chubut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88,69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2.393,8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Viento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11,3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-65,27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-43,21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44993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RÍO GALLEGOS/PILOTO CIVIL NORBERTO FERNANDEZ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Güer Aike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Santa Cruz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65,17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2.377,8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Viento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13,5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-69,31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-51,61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820749"/>
                  </a:ext>
                </a:extLst>
              </a:tr>
              <a:tr h="258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8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RESISTENCIA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San Fernando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Chaco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63,90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2.118,4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1%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Precipitación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  105,7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    -   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-59,06</a:t>
                      </a:r>
                      <a:endParaRPr lang="es-AR" sz="110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900" dirty="0">
                          <a:solidFill>
                            <a:srgbClr val="3B3838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-27,45</a:t>
                      </a:r>
                      <a:endParaRPr lang="es-AR" sz="1100" dirty="0">
                        <a:solidFill>
                          <a:srgbClr val="3B3838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43563" marR="43563" marT="0" marB="0" anchor="ctr">
                    <a:lnL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383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874352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C5B80C74-CA9C-4E3F-B5DD-DC4BFBC0E68F}"/>
              </a:ext>
            </a:extLst>
          </p:cNvPr>
          <p:cNvSpPr txBox="1"/>
          <p:nvPr/>
        </p:nvSpPr>
        <p:spPr>
          <a:xfrm>
            <a:off x="4743063" y="6424946"/>
            <a:ext cx="2350272" cy="306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Fuente: Elaboración propia</a:t>
            </a:r>
            <a:endParaRPr lang="es-AR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489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Modelización del sistema logístico </a:t>
            </a:r>
          </a:p>
        </p:txBody>
      </p:sp>
      <p:sp>
        <p:nvSpPr>
          <p:cNvPr id="4" name="Marcador de contenido 7">
            <a:extLst>
              <a:ext uri="{FF2B5EF4-FFF2-40B4-BE49-F238E27FC236}">
                <a16:creationId xmlns:a16="http://schemas.microsoft.com/office/drawing/2014/main" id="{7B06C3A1-BBB5-5612-13AE-9DC85AC4D736}"/>
              </a:ext>
            </a:extLst>
          </p:cNvPr>
          <p:cNvSpPr txBox="1">
            <a:spLocks/>
          </p:cNvSpPr>
          <p:nvPr/>
        </p:nvSpPr>
        <p:spPr>
          <a:xfrm>
            <a:off x="-2" y="2730710"/>
            <a:ext cx="5871280" cy="2024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AR" sz="1400" b="1" kern="0" dirty="0">
                <a:solidFill>
                  <a:srgbClr val="000000"/>
                </a:solidFill>
                <a:latin typeface="Roboto"/>
                <a:ea typeface="Roboto"/>
              </a:rPr>
              <a:t>Para la modelización del sistema logístico </a:t>
            </a: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se optó por desarrollar un modelo de transporte que busca principalmente el encaminamiento o asignación de los productos seleccionados a la red de transporte.</a:t>
            </a:r>
          </a:p>
          <a:p>
            <a:pPr algn="just"/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 </a:t>
            </a:r>
            <a:r>
              <a:rPr lang="es-AR" sz="1400" b="1" kern="0" dirty="0">
                <a:solidFill>
                  <a:srgbClr val="000000"/>
                </a:solidFill>
                <a:latin typeface="Roboto"/>
                <a:ea typeface="Roboto"/>
              </a:rPr>
              <a:t>Para el desarrollo de esta tarea se utilizo el software de modelación macroscópica de transporte</a:t>
            </a: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, mediante el cual se desarrolló un modelo de asignación que fue alimentado por las matrices de carga definidas por las MOD para cada producto seleccionado.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9043E72-9555-8CA2-7027-927C6821C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723" y="1542243"/>
            <a:ext cx="5509328" cy="440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3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10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Asignación del Grupo de Granos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Imagen 4" descr="Mapa&#10;&#10;Descripción generada automáticamente">
            <a:extLst>
              <a:ext uri="{FF2B5EF4-FFF2-40B4-BE49-F238E27FC236}">
                <a16:creationId xmlns:a16="http://schemas.microsoft.com/office/drawing/2014/main" id="{581F7BD9-754C-2827-F68A-B12E7A1B9B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423" y="1543932"/>
            <a:ext cx="7691154" cy="5213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981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10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Asignación del Grupo de Minerales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E2DD0C82-66E3-68BB-6BE2-A5ACDDD122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773" y="1543932"/>
            <a:ext cx="8034453" cy="52131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983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10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Asignación del Grupo de Combustibles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B21A4841-EEE2-E551-B240-17E309E4E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711" y="831114"/>
            <a:ext cx="4080578" cy="5864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6378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10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Asignación del Grupo de Bovinos y Carnes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4896FA08-568E-52EF-990D-CBF25382F0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493" y="1543932"/>
            <a:ext cx="8079014" cy="522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162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10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Asignación del Grupo de Industrializados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F5DD671E-0D51-0730-0D56-AE28828C77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978" y="1543932"/>
            <a:ext cx="8108044" cy="5220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9336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10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Asignación del Grupo de Semiterminados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BEA0DD-E9E6-21B5-D9BD-56BA59E8B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818" y="1543932"/>
            <a:ext cx="7968364" cy="5233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99696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Índice de Riesgo de Carga (IRC)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7">
            <a:extLst>
              <a:ext uri="{FF2B5EF4-FFF2-40B4-BE49-F238E27FC236}">
                <a16:creationId xmlns:a16="http://schemas.microsoft.com/office/drawing/2014/main" id="{148F6A80-03DC-F249-CC57-BF965923FC0E}"/>
              </a:ext>
            </a:extLst>
          </p:cNvPr>
          <p:cNvSpPr txBox="1">
            <a:spLocks/>
          </p:cNvSpPr>
          <p:nvPr/>
        </p:nvSpPr>
        <p:spPr>
          <a:xfrm>
            <a:off x="1030224" y="2597337"/>
            <a:ext cx="10131552" cy="2164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4B6D2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El </a:t>
            </a:r>
            <a:r>
              <a:rPr lang="es-AR" sz="1400" b="1" kern="0" dirty="0">
                <a:solidFill>
                  <a:srgbClr val="000000"/>
                </a:solidFill>
                <a:latin typeface="Roboto"/>
                <a:ea typeface="Roboto"/>
              </a:rPr>
              <a:t>Índice de Riesgo de Cargas IRC </a:t>
            </a: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fue estimado con la metodología utilizada en la determinación de los </a:t>
            </a:r>
            <a:r>
              <a:rPr lang="es-AR" sz="1400" b="1" kern="0" dirty="0">
                <a:solidFill>
                  <a:srgbClr val="000000"/>
                </a:solidFill>
                <a:latin typeface="Roboto"/>
                <a:ea typeface="Roboto"/>
              </a:rPr>
              <a:t>índices de relevancia </a:t>
            </a: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y </a:t>
            </a:r>
            <a:r>
              <a:rPr lang="es-AR" sz="1400" b="1" kern="0" dirty="0">
                <a:solidFill>
                  <a:srgbClr val="000000"/>
                </a:solidFill>
                <a:latin typeface="Roboto"/>
                <a:ea typeface="Roboto"/>
              </a:rPr>
              <a:t>afectación vial</a:t>
            </a: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. </a:t>
            </a:r>
          </a:p>
          <a:p>
            <a:pPr marL="182880" marR="0" lvl="0" indent="-18288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4B6D2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El </a:t>
            </a:r>
            <a:r>
              <a:rPr lang="es-AR" sz="1400" b="1" kern="0" dirty="0">
                <a:solidFill>
                  <a:srgbClr val="000000"/>
                </a:solidFill>
                <a:latin typeface="Roboto"/>
                <a:ea typeface="Roboto"/>
              </a:rPr>
              <a:t>Índice de Riesgo de Carga</a:t>
            </a: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 consiste en un indicador que da cuenta de la escala de afectación de la funcionalidad de las cadenas de suministro en base a la infraestructura y la carga por kilómetro; su valor se expresa en forma cuantitativa de 1 a 10, en orden creciente de menor a mayor. </a:t>
            </a:r>
          </a:p>
          <a:p>
            <a:pPr marL="182880" marR="0" lvl="0" indent="-18288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4B6D2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El </a:t>
            </a:r>
            <a:r>
              <a:rPr lang="es-AR" sz="1400" b="1" kern="0" dirty="0">
                <a:solidFill>
                  <a:srgbClr val="000000"/>
                </a:solidFill>
                <a:latin typeface="Roboto"/>
                <a:ea typeface="Roboto"/>
              </a:rPr>
              <a:t>Índice de Riesgo de Carga </a:t>
            </a:r>
            <a:r>
              <a:rPr lang="es-AR" sz="1400" kern="0" dirty="0">
                <a:solidFill>
                  <a:srgbClr val="000000"/>
                </a:solidFill>
                <a:latin typeface="Roboto"/>
                <a:ea typeface="Roboto"/>
              </a:rPr>
              <a:t>fue convertido a una escala cualitativa que consiste en una ponderación expresada en rangos: Bajo, Medio, Alto. La ponderación cuantitativa y cualitativa realizada para la infraestructura y cadenas de suministro, permitió transpolar dicha métrica a las unidades territoriales, en este caso Departamentos.</a:t>
            </a:r>
          </a:p>
        </p:txBody>
      </p:sp>
    </p:spTree>
    <p:extLst>
      <p:ext uri="{BB962C8B-B14F-4D97-AF65-F5344CB8AC3E}">
        <p14:creationId xmlns:p14="http://schemas.microsoft.com/office/powerpoint/2010/main" val="374576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Índice de Riesgo de Carga (IRC) por Cadena de Suministro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0832758-AF36-B763-EB94-66F356AD5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391" y="1106240"/>
            <a:ext cx="679978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3677A36-9B56-BC97-90B9-F24FECDBED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875"/>
          <a:stretch/>
        </p:blipFill>
        <p:spPr>
          <a:xfrm>
            <a:off x="2403391" y="1962721"/>
            <a:ext cx="6799779" cy="475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08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Índice de Riesgo de Carga (IRC) por Cadena de Suministro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5EE8F51-46AF-329A-6A6A-9E8A13FDE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962" y="957653"/>
            <a:ext cx="5939028" cy="10835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BC966D-4676-F7FA-6A3E-30C74C577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805" y="2050947"/>
            <a:ext cx="3363561" cy="476125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DCA689D-2485-C1C0-0B71-086D67C80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828" y="2053871"/>
            <a:ext cx="3355626" cy="476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58C3E0A-A6B6-A30A-8C10-F2A798C3A3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4337" y="2045321"/>
            <a:ext cx="3345442" cy="476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89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Índice de Riesgo de Carga (IRC) por Cadena de Suministro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FB29C3CD-61D0-14EA-1DA4-33562AD63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243" y="1004628"/>
            <a:ext cx="3973513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0C4139F-A4A8-BCE9-A54F-82BE088A8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854" y="2016268"/>
            <a:ext cx="3359109" cy="4722708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18574C17-ECC6-AE61-30E3-F379E3654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304" y="2016268"/>
            <a:ext cx="3350883" cy="472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368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Índice de Riesgo de Carga (IRC) por Cadena de Suministro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C2CA0505-7EBE-0131-986A-81A1A89CD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257" y="1048885"/>
            <a:ext cx="3794125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DF591A0E-F20B-A859-6C0A-CA25A47A3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087" y="1634203"/>
            <a:ext cx="3562464" cy="502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3D10E635-BE9E-6A24-4887-C66102EC6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777" y="1048885"/>
            <a:ext cx="3862388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CF3E28-896E-2BA9-D769-00A3121956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7366" y="1634203"/>
            <a:ext cx="3571210" cy="502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066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Índice de Riesgo de Carga (IRC) por Cadena de Suministro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B1349B0-5F8B-4FE8-E6EF-0B6712063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486" y="1093116"/>
            <a:ext cx="5939028" cy="7452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65C58E-0F83-64BE-9761-BFAB1CC33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247" y="1981329"/>
            <a:ext cx="3431381" cy="482431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731D1AF-D0B0-3AD3-8511-95069A79B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837" y="1981329"/>
            <a:ext cx="3431381" cy="482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721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DE4BB0-31FB-4CCE-BBE0-182C9ADF5698}"/>
              </a:ext>
            </a:extLst>
          </p:cNvPr>
          <p:cNvSpPr txBox="1"/>
          <p:nvPr/>
        </p:nvSpPr>
        <p:spPr>
          <a:xfrm>
            <a:off x="203200" y="161955"/>
            <a:ext cx="11626850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Índice de Riesgo de Carga (IRC) por Cadena de Suministro</a:t>
            </a:r>
            <a:endParaRPr lang="es-AR" sz="2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009C62-BEEB-7888-0FD3-1CBF0963E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412" y="1740311"/>
            <a:ext cx="3254951" cy="457626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E540954-D87B-B545-4073-6BF5C9B86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609" y="1740311"/>
            <a:ext cx="3239741" cy="45762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88AD3A8-3B39-C912-D63B-E3BCFE735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8448" y="1740310"/>
            <a:ext cx="3254951" cy="457626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1CD453D-BB18-41A8-7DAC-2AF47A60B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887" y="1100904"/>
            <a:ext cx="2520000" cy="36428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B1BC18C-9263-84EE-4765-043669C9A5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6000" y="1071831"/>
            <a:ext cx="2520000" cy="51043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272E261-8919-A8B3-9F93-1BDC9851E3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5923" y="1104790"/>
            <a:ext cx="2520000" cy="47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524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4" name="Google Shape;274;p8"/>
          <p:cNvGraphicFramePr/>
          <p:nvPr/>
        </p:nvGraphicFramePr>
        <p:xfrm>
          <a:off x="382756" y="954846"/>
          <a:ext cx="11180875" cy="538577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2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8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7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7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4950">
                <a:tc gridSpan="7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Tipo de Infraestructura </a:t>
                      </a:r>
                      <a:endParaRPr sz="1400" u="none" strike="noStrike" cap="non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</a:t>
                      </a:r>
                      <a:endParaRPr sz="1400" u="none" strike="noStrike" cap="non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B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Vial</a:t>
                      </a:r>
                      <a:endParaRPr sz="1400" b="1" u="none" strike="noStrike" cap="none">
                        <a:solidFill>
                          <a:srgbClr val="3B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B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Ferroviaria</a:t>
                      </a:r>
                      <a:endParaRPr sz="1400" b="1" u="none" strike="noStrike" cap="none">
                        <a:solidFill>
                          <a:srgbClr val="3B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B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Vías Navegables</a:t>
                      </a:r>
                      <a:endParaRPr sz="1400" b="1" u="none" strike="noStrike" cap="none">
                        <a:solidFill>
                          <a:srgbClr val="3B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B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Puertos</a:t>
                      </a:r>
                      <a:endParaRPr sz="1400" b="1" u="none" strike="noStrike" cap="none">
                        <a:solidFill>
                          <a:srgbClr val="3B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B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Aeropuertos</a:t>
                      </a:r>
                      <a:endParaRPr sz="1400" b="1" u="none" strike="noStrike" cap="none">
                        <a:solidFill>
                          <a:srgbClr val="3B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175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i="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Variables Climáticas </a:t>
                      </a:r>
                      <a:endParaRPr sz="1400" i="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i="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Tipo de Riesgo</a:t>
                      </a:r>
                      <a:r>
                        <a:rPr lang="es-AR" sz="1400" i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sz="1400" i="1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Temperatura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Máximas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Mínimas 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Heladas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Bajo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Bajo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Bajo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Bajo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9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Precipitaciones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Máximas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Sequias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Inundaciones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Nevadas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Alto</a:t>
                      </a:r>
                      <a:endParaRPr sz="1400" b="1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Alto</a:t>
                      </a:r>
                      <a:endParaRPr sz="1400" b="1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Alto</a:t>
                      </a:r>
                      <a:endParaRPr sz="1400" b="1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2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Hidrología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Continental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Marítima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Erosión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</a:t>
                      </a:r>
                      <a:endParaRPr sz="1400" u="none" strike="noStrike" cap="none" dirty="0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Bajo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Alto</a:t>
                      </a:r>
                      <a:endParaRPr sz="1400" b="1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Alto</a:t>
                      </a:r>
                      <a:endParaRPr sz="1400" b="1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_</a:t>
                      </a:r>
                      <a:endParaRPr sz="1400" u="none" strike="noStrike" cap="none" dirty="0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01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Suelos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Degradación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Aludes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Geomecánica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Bajo</a:t>
                      </a:r>
                      <a:endParaRPr sz="1400" u="none" strike="noStrike" cap="none" dirty="0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625" marR="60625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_</a:t>
                      </a:r>
                      <a:endParaRPr sz="1400" u="none" strike="noStrike" cap="none" dirty="0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Bajo</a:t>
                      </a:r>
                      <a:endParaRPr sz="1400" u="none" strike="noStrike" cap="none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3A383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</a:t>
                      </a:r>
                      <a:endParaRPr sz="1400" u="none" strike="noStrike" cap="none" dirty="0">
                        <a:solidFill>
                          <a:srgbClr val="3A38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7250" marR="57250" marT="8425" marB="0" anchor="ctr">
                    <a:lnL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8D8D8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AE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5" name="Google Shape;275;p8"/>
          <p:cNvSpPr txBox="1"/>
          <p:nvPr/>
        </p:nvSpPr>
        <p:spPr>
          <a:xfrm>
            <a:off x="258041" y="103474"/>
            <a:ext cx="10748818" cy="55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Resumen de los resultados e interacciones – Matriz de Evaluación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" name="Google Shape;276;p8"/>
          <p:cNvSpPr txBox="1"/>
          <p:nvPr/>
        </p:nvSpPr>
        <p:spPr>
          <a:xfrm>
            <a:off x="4743063" y="6463046"/>
            <a:ext cx="2350272" cy="306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A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Fuente: Elaboración propia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"/>
          <p:cNvSpPr txBox="1"/>
          <p:nvPr/>
        </p:nvSpPr>
        <p:spPr>
          <a:xfrm>
            <a:off x="258041" y="103474"/>
            <a:ext cx="10748818" cy="527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Principales Recomendaciones y Conclusiones</a:t>
            </a:r>
            <a:endParaRPr sz="2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2" name="Google Shape;282;p9"/>
          <p:cNvGrpSpPr/>
          <p:nvPr/>
        </p:nvGrpSpPr>
        <p:grpSpPr>
          <a:xfrm>
            <a:off x="332786" y="1047590"/>
            <a:ext cx="11501707" cy="5308275"/>
            <a:chOff x="332786" y="1047590"/>
            <a:chExt cx="11501707" cy="5308275"/>
          </a:xfrm>
        </p:grpSpPr>
        <p:sp>
          <p:nvSpPr>
            <p:cNvPr id="283" name="Google Shape;283;p9"/>
            <p:cNvSpPr/>
            <p:nvPr/>
          </p:nvSpPr>
          <p:spPr>
            <a:xfrm>
              <a:off x="332786" y="1060216"/>
              <a:ext cx="11501707" cy="175893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58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332786" y="4578084"/>
              <a:ext cx="11501707" cy="175893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58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85" name="Google Shape;285;p9"/>
            <p:cNvCxnSpPr/>
            <p:nvPr/>
          </p:nvCxnSpPr>
          <p:spPr>
            <a:xfrm>
              <a:off x="333421" y="1047590"/>
              <a:ext cx="11487740" cy="0"/>
            </a:xfrm>
            <a:prstGeom prst="straightConnector1">
              <a:avLst/>
            </a:prstGeom>
            <a:noFill/>
            <a:ln w="28575" cap="flat" cmpd="sng">
              <a:solidFill>
                <a:srgbClr val="D0CECE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86" name="Google Shape;286;p9"/>
            <p:cNvSpPr/>
            <p:nvPr/>
          </p:nvSpPr>
          <p:spPr>
            <a:xfrm>
              <a:off x="399018" y="1747126"/>
              <a:ext cx="368953" cy="368391"/>
            </a:xfrm>
            <a:prstGeom prst="ellipse">
              <a:avLst/>
            </a:prstGeom>
            <a:solidFill>
              <a:srgbClr val="DAE3F3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563">
                  <a:solidFill>
                    <a:srgbClr val="3A3838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/>
            </a:p>
          </p:txBody>
        </p:sp>
        <p:cxnSp>
          <p:nvCxnSpPr>
            <p:cNvPr id="287" name="Google Shape;287;p9"/>
            <p:cNvCxnSpPr/>
            <p:nvPr/>
          </p:nvCxnSpPr>
          <p:spPr>
            <a:xfrm>
              <a:off x="333421" y="6345546"/>
              <a:ext cx="11487740" cy="0"/>
            </a:xfrm>
            <a:prstGeom prst="straightConnector1">
              <a:avLst/>
            </a:prstGeom>
            <a:noFill/>
            <a:ln w="28575" cap="flat" cmpd="sng">
              <a:solidFill>
                <a:srgbClr val="D0CECE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88" name="Google Shape;288;p9"/>
            <p:cNvSpPr/>
            <p:nvPr/>
          </p:nvSpPr>
          <p:spPr>
            <a:xfrm>
              <a:off x="399018" y="3514422"/>
              <a:ext cx="368953" cy="368391"/>
            </a:xfrm>
            <a:prstGeom prst="ellipse">
              <a:avLst/>
            </a:prstGeom>
            <a:solidFill>
              <a:srgbClr val="DAE3F3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563">
                  <a:solidFill>
                    <a:srgbClr val="3A3838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/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399018" y="5273356"/>
              <a:ext cx="368953" cy="368391"/>
            </a:xfrm>
            <a:prstGeom prst="ellipse">
              <a:avLst/>
            </a:prstGeom>
            <a:solidFill>
              <a:srgbClr val="DAE3F3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563">
                  <a:solidFill>
                    <a:srgbClr val="3A3838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/>
            </a:p>
          </p:txBody>
        </p:sp>
        <p:cxnSp>
          <p:nvCxnSpPr>
            <p:cNvPr id="290" name="Google Shape;290;p9"/>
            <p:cNvCxnSpPr/>
            <p:nvPr/>
          </p:nvCxnSpPr>
          <p:spPr>
            <a:xfrm>
              <a:off x="333421" y="2819150"/>
              <a:ext cx="11487740" cy="0"/>
            </a:xfrm>
            <a:prstGeom prst="straightConnector1">
              <a:avLst/>
            </a:prstGeom>
            <a:noFill/>
            <a:ln w="28575" cap="flat" cmpd="sng">
              <a:solidFill>
                <a:srgbClr val="DAE3F3"/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cxnSp>
          <p:nvCxnSpPr>
            <p:cNvPr id="291" name="Google Shape;291;p9"/>
            <p:cNvCxnSpPr/>
            <p:nvPr/>
          </p:nvCxnSpPr>
          <p:spPr>
            <a:xfrm>
              <a:off x="333421" y="4565134"/>
              <a:ext cx="11487740" cy="0"/>
            </a:xfrm>
            <a:prstGeom prst="straightConnector1">
              <a:avLst/>
            </a:prstGeom>
            <a:noFill/>
            <a:ln w="28575" cap="flat" cmpd="sng">
              <a:solidFill>
                <a:srgbClr val="DAE3F3"/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sp>
          <p:nvSpPr>
            <p:cNvPr id="292" name="Google Shape;292;p9"/>
            <p:cNvSpPr txBox="1"/>
            <p:nvPr/>
          </p:nvSpPr>
          <p:spPr>
            <a:xfrm>
              <a:off x="1057412" y="1665448"/>
              <a:ext cx="1491975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400" b="1">
                  <a:solidFill>
                    <a:srgbClr val="171616"/>
                  </a:solidFill>
                  <a:latin typeface="Roboto"/>
                  <a:ea typeface="Roboto"/>
                  <a:cs typeface="Roboto"/>
                  <a:sym typeface="Roboto"/>
                </a:rPr>
                <a:t>Modelación Climática</a:t>
              </a:r>
              <a:endParaRPr sz="140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3" name="Google Shape;293;p9"/>
            <p:cNvSpPr txBox="1"/>
            <p:nvPr/>
          </p:nvSpPr>
          <p:spPr>
            <a:xfrm>
              <a:off x="815664" y="3424482"/>
              <a:ext cx="1975471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400" b="1" dirty="0">
                  <a:solidFill>
                    <a:srgbClr val="171616"/>
                  </a:solidFill>
                  <a:latin typeface="Roboto"/>
                  <a:ea typeface="Roboto"/>
                  <a:cs typeface="Roboto"/>
                  <a:sym typeface="Roboto"/>
                </a:rPr>
                <a:t>Vulnerabilidad en las Infraestructuras de Transporte</a:t>
              </a:r>
              <a:endParaRPr sz="1400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4" name="Google Shape;294;p9"/>
            <p:cNvSpPr txBox="1"/>
            <p:nvPr/>
          </p:nvSpPr>
          <p:spPr>
            <a:xfrm>
              <a:off x="1057412" y="5192552"/>
              <a:ext cx="1491975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400" b="1" dirty="0">
                  <a:solidFill>
                    <a:srgbClr val="171616"/>
                  </a:solidFill>
                  <a:latin typeface="Roboto"/>
                  <a:ea typeface="Roboto"/>
                  <a:cs typeface="Roboto"/>
                  <a:sym typeface="Roboto"/>
                </a:rPr>
                <a:t>Aspectos Adicionales</a:t>
              </a:r>
              <a:endParaRPr sz="1400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5" name="Google Shape;295;p9"/>
            <p:cNvSpPr txBox="1"/>
            <p:nvPr/>
          </p:nvSpPr>
          <p:spPr>
            <a:xfrm>
              <a:off x="3003469" y="1511559"/>
              <a:ext cx="2195135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200" dirty="0">
                  <a:solidFill>
                    <a:srgbClr val="171616"/>
                  </a:solidFill>
                  <a:latin typeface="Roboto"/>
                  <a:ea typeface="Roboto"/>
                  <a:cs typeface="Roboto"/>
                  <a:sym typeface="Roboto"/>
                </a:rPr>
                <a:t>Comprender los patrones de cambio climático y las tendencias generales</a:t>
              </a:r>
              <a:endParaRPr sz="1200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6" name="Google Shape;296;p9"/>
            <p:cNvSpPr txBox="1"/>
            <p:nvPr/>
          </p:nvSpPr>
          <p:spPr>
            <a:xfrm>
              <a:off x="5557448" y="1177787"/>
              <a:ext cx="6235534" cy="1615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marR="0" lvl="0" indent="-171450" algn="just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Char char="•"/>
              </a:pPr>
              <a:r>
                <a:rPr lang="es-AR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Modelación local de patrones de cambio climático, integrando datos meteorológicos y modelos predictivos. Permitiría definir zonificaciones de condición climática y escenarios climáticos</a:t>
              </a:r>
              <a:endParaRPr dirty="0"/>
            </a:p>
            <a:p>
              <a:pPr marL="171450" marR="0" lvl="0" indent="-101600" algn="just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171450" marR="0" lvl="0" indent="-171450" algn="just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Char char="•"/>
              </a:pPr>
              <a:r>
                <a:rPr lang="es-AR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Modelación local de curvas Intensidad-Duración-Frecuencia, las cuales permiten predecir con mayor precisión las magnitudes del impacto climático necesarias para el diseño en obras de protección fluvial, saneamiento, drenaje, actuaciones en suelos, rectificación de pendientes y nivelación de cotas del suelo. Acciones fundamentales para el desarrollo de planes de adaptación. 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7" name="Google Shape;297;p9"/>
            <p:cNvSpPr txBox="1"/>
            <p:nvPr/>
          </p:nvSpPr>
          <p:spPr>
            <a:xfrm>
              <a:off x="2906627" y="3450426"/>
              <a:ext cx="2409914" cy="686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200" dirty="0">
                  <a:solidFill>
                    <a:srgbClr val="171616"/>
                  </a:solidFill>
                  <a:latin typeface="Roboto"/>
                  <a:ea typeface="Roboto"/>
                  <a:cs typeface="Roboto"/>
                  <a:sym typeface="Roboto"/>
                </a:rPr>
                <a:t>Definir las condiciones de contexto sobre las cuales se emplazan las infraestructuras</a:t>
              </a:r>
              <a:endParaRPr sz="1200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8" name="Google Shape;298;p9"/>
            <p:cNvSpPr txBox="1"/>
            <p:nvPr/>
          </p:nvSpPr>
          <p:spPr>
            <a:xfrm>
              <a:off x="5557448" y="3003430"/>
              <a:ext cx="6275936" cy="1668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marR="0" lvl="0" indent="-17145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Char char="•"/>
              </a:pPr>
              <a:r>
                <a:rPr lang="es-AR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Identificar las zonas inundables tanto por aumento de los caudales fluviales y cuerpos lacustres, como por inundaciones y anegamiento.</a:t>
              </a:r>
              <a:r>
                <a:rPr lang="es-MX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Dinámica del régimen de precipitaciones. </a:t>
              </a:r>
              <a:endParaRPr dirty="0"/>
            </a:p>
            <a:p>
              <a:pPr marL="171450" marR="0" lvl="0" indent="-171450" algn="just" rtl="0">
                <a:lnSpc>
                  <a:spcPct val="107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Char char="•"/>
              </a:pPr>
              <a:r>
                <a:rPr lang="es-AR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Identificar los departamentos con potencial inestabilidad de suelos, estructura de suelos, escorrentías superficiales y arrastre de material sedimentario.</a:t>
              </a:r>
              <a:endParaRPr dirty="0"/>
            </a:p>
            <a:p>
              <a:pPr marL="171450" marR="0" lvl="0" indent="-171450" algn="just" rtl="0">
                <a:lnSpc>
                  <a:spcPct val="107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Char char="•"/>
              </a:pPr>
              <a:r>
                <a:rPr lang="es-AR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Desarrollar un mapa nacional de vulnerabilidad y acciones detalladas de adaptación por provincia y departamento para las infraestructuras lineales y nodales.</a:t>
              </a:r>
              <a:endParaRPr dirty="0"/>
            </a:p>
            <a:p>
              <a:pPr marL="171450" marR="0" lvl="0" indent="-101600" algn="just" rtl="0">
                <a:lnSpc>
                  <a:spcPct val="107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9" name="Google Shape;299;p9"/>
            <p:cNvSpPr txBox="1"/>
            <p:nvPr/>
          </p:nvSpPr>
          <p:spPr>
            <a:xfrm>
              <a:off x="5557448" y="4740038"/>
              <a:ext cx="6096000" cy="16158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marR="0" lvl="0" indent="-171450" algn="just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Char char="•"/>
              </a:pPr>
              <a:r>
                <a:rPr lang="es-AR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Sistematizar los dispositivos de alerta y emergencias del sistema de transporte, particularmente los referidos a eventos naturales exacerbados por el cambio climático.</a:t>
              </a:r>
              <a:endParaRPr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171450" marR="0" lvl="0" indent="-171450" algn="just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Char char="•"/>
              </a:pPr>
              <a:r>
                <a:rPr lang="es-AR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Sistematizar los dispositivos de información, recolección de datos y comunicaciones vinculadas a la operación de los sistemas de transporte.</a:t>
              </a:r>
              <a:endParaRPr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171450" marR="0" lvl="0" indent="-171450" algn="just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Char char="•"/>
              </a:pPr>
              <a:r>
                <a:rPr lang="es-AR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Sistematizar planes de contingencia a nivel local, en los departamentos donde la infraestructura de transporte presenta una mayor vulnerabilidad.</a:t>
              </a:r>
              <a:endParaRPr dirty="0"/>
            </a:p>
            <a:p>
              <a:pPr marL="171450" marR="0" lvl="0" indent="-101600" algn="just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0" name="Google Shape;300;p9"/>
            <p:cNvSpPr txBox="1"/>
            <p:nvPr/>
          </p:nvSpPr>
          <p:spPr>
            <a:xfrm>
              <a:off x="3016169" y="5212535"/>
              <a:ext cx="219083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200">
                  <a:solidFill>
                    <a:srgbClr val="171616"/>
                  </a:solidFill>
                  <a:latin typeface="Roboto"/>
                  <a:ea typeface="Roboto"/>
                  <a:cs typeface="Roboto"/>
                  <a:sym typeface="Roboto"/>
                </a:rPr>
                <a:t>Sistematizar información para actuar en el corto plazo</a:t>
              </a:r>
              <a:endParaRPr sz="120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obre Nosotros – Iniciativa de Transparencia Climática">
            <a:extLst>
              <a:ext uri="{FF2B5EF4-FFF2-40B4-BE49-F238E27FC236}">
                <a16:creationId xmlns:a16="http://schemas.microsoft.com/office/drawing/2014/main" id="{B955874D-7199-171E-9D28-73BE885BF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354" y="212162"/>
            <a:ext cx="36385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CANTES – MOVE">
            <a:extLst>
              <a:ext uri="{FF2B5EF4-FFF2-40B4-BE49-F238E27FC236}">
                <a16:creationId xmlns:a16="http://schemas.microsoft.com/office/drawing/2014/main" id="{3A66B450-25CB-18B7-BD20-E24C2B564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2162"/>
            <a:ext cx="32194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71;p1">
            <a:extLst>
              <a:ext uri="{FF2B5EF4-FFF2-40B4-BE49-F238E27FC236}">
                <a16:creationId xmlns:a16="http://schemas.microsoft.com/office/drawing/2014/main" id="{658258DA-2836-0EC0-2E35-7397AE37FDA7}"/>
              </a:ext>
            </a:extLst>
          </p:cNvPr>
          <p:cNvSpPr/>
          <p:nvPr/>
        </p:nvSpPr>
        <p:spPr>
          <a:xfrm>
            <a:off x="457200" y="2658360"/>
            <a:ext cx="11277600" cy="1541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Muchas Gracias</a:t>
            </a:r>
          </a:p>
          <a:p>
            <a:pPr algn="ctr">
              <a:lnSpc>
                <a:spcPct val="107000"/>
              </a:lnSpc>
            </a:pPr>
            <a:endParaRPr lang="es-AR" sz="20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algn="ctr">
              <a:lnSpc>
                <a:spcPct val="107000"/>
              </a:lnSpc>
            </a:pPr>
            <a:r>
              <a:rPr lang="es-AR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Daniel Alvarez</a:t>
            </a:r>
            <a:endParaRPr lang="es-AR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  <a:hlinkClick r:id="rId5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alvarezdaniel9@gmail.com</a:t>
            </a:r>
            <a:endParaRPr lang="es-AR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2103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5188</Words>
  <Application>Microsoft Office PowerPoint</Application>
  <PresentationFormat>Panorámica</PresentationFormat>
  <Paragraphs>1667</Paragraphs>
  <Slides>40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40</vt:i4>
      </vt:variant>
    </vt:vector>
  </HeadingPairs>
  <TitlesOfParts>
    <vt:vector size="55" baseType="lpstr">
      <vt:lpstr>Arial</vt:lpstr>
      <vt:lpstr>Calibri</vt:lpstr>
      <vt:lpstr>Calibri Light</vt:lpstr>
      <vt:lpstr>Courier New</vt:lpstr>
      <vt:lpstr>Gill Sans MT</vt:lpstr>
      <vt:lpstr>Raleway</vt:lpstr>
      <vt:lpstr>Roboto</vt:lpstr>
      <vt:lpstr>Times New Roman</vt:lpstr>
      <vt:lpstr>Trebuchet MS</vt:lpstr>
      <vt:lpstr>Wingdings</vt:lpstr>
      <vt:lpstr>Office Theme</vt:lpstr>
      <vt:lpstr>1_Office Theme</vt:lpstr>
      <vt:lpstr>1_Tema de Office</vt:lpstr>
      <vt:lpstr>2_Office Theme</vt:lpstr>
      <vt:lpstr>3_Office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Caso piloto: tráficos de exportación de los complejos oleaginoso y cerealero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 Alvarez</dc:creator>
  <cp:lastModifiedBy>Daniel Alvarez</cp:lastModifiedBy>
  <cp:revision>105</cp:revision>
  <dcterms:created xsi:type="dcterms:W3CDTF">2020-11-27T20:00:09Z</dcterms:created>
  <dcterms:modified xsi:type="dcterms:W3CDTF">2022-06-07T16:06:14Z</dcterms:modified>
</cp:coreProperties>
</file>